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64" r:id="rId2"/>
    <p:sldId id="265" r:id="rId3"/>
    <p:sldId id="256" r:id="rId4"/>
    <p:sldId id="257" r:id="rId5"/>
    <p:sldId id="258" r:id="rId6"/>
    <p:sldId id="259" r:id="rId7"/>
    <p:sldId id="260" r:id="rId8"/>
    <p:sldId id="261" r:id="rId9"/>
    <p:sldId id="262" r:id="rId10"/>
    <p:sldId id="263"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393"/>
    <a:srgbClr val="5C24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46" d="100"/>
          <a:sy n="46" d="100"/>
        </p:scale>
        <p:origin x="1068"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54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5" name="Rectangle 4"/>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4/12/2025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599822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4/12/2025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extLst>
      <p:ext uri="{BB962C8B-B14F-4D97-AF65-F5344CB8AC3E}">
        <p14:creationId xmlns:p14="http://schemas.microsoft.com/office/powerpoint/2010/main" val="1204657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421424"/>
          </a:solidFill>
          <a:ln/>
        </p:spPr>
      </p:sp>
      <p:sp>
        <p:nvSpPr>
          <p:cNvPr id="3" name="Shape 1"/>
          <p:cNvSpPr/>
          <p:nvPr/>
        </p:nvSpPr>
        <p:spPr>
          <a:xfrm>
            <a:off x="0" y="0"/>
            <a:ext cx="14630400" cy="8229600"/>
          </a:xfrm>
          <a:prstGeom prst="rect">
            <a:avLst/>
          </a:prstGeom>
          <a:solidFill>
            <a:srgbClr val="5C243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FA6422-8E4D-FE12-D1E5-B3D1E41B745C}"/>
              </a:ext>
            </a:extLst>
          </p:cNvPr>
          <p:cNvSpPr txBox="1"/>
          <p:nvPr/>
        </p:nvSpPr>
        <p:spPr>
          <a:xfrm>
            <a:off x="112088" y="2511946"/>
            <a:ext cx="14406224" cy="5896999"/>
          </a:xfrm>
          <a:prstGeom prst="rect">
            <a:avLst/>
          </a:prstGeom>
          <a:noFill/>
        </p:spPr>
        <p:txBody>
          <a:bodyPr wrap="square">
            <a:spAutoFit/>
          </a:bodyPr>
          <a:lstStyle/>
          <a:p>
            <a:pPr algn="ctr"/>
            <a:endParaRPr lang="en-US" sz="2160" b="1" dirty="0">
              <a:latin typeface="Times New Roman" panose="02020603050405020304" pitchFamily="18" charset="0"/>
              <a:cs typeface="Times New Roman" panose="02020603050405020304" pitchFamily="18" charset="0"/>
            </a:endParaRPr>
          </a:p>
          <a:p>
            <a:pPr algn="ctr"/>
            <a:r>
              <a:rPr lang="en-US" sz="2160" b="1" dirty="0">
                <a:latin typeface="Times New Roman" panose="02020603050405020304" pitchFamily="18" charset="0"/>
                <a:cs typeface="Times New Roman" panose="02020603050405020304" pitchFamily="18" charset="0"/>
              </a:rPr>
              <a:t>DEPARTMENT OF COMPUTER SCIENCE AND ENGINEERING</a:t>
            </a:r>
          </a:p>
          <a:p>
            <a:pPr algn="ctr"/>
            <a:r>
              <a:rPr lang="en-US" sz="2160" b="1" dirty="0">
                <a:latin typeface="Times New Roman" panose="02020603050405020304" pitchFamily="18" charset="0"/>
                <a:cs typeface="Times New Roman" panose="02020603050405020304" pitchFamily="18" charset="0"/>
              </a:rPr>
              <a:t>2023-24</a:t>
            </a:r>
          </a:p>
          <a:p>
            <a:pPr algn="ctr"/>
            <a:endParaRPr lang="en-US" sz="2160" b="1" dirty="0">
              <a:latin typeface="Times New Roman" panose="02020603050405020304" pitchFamily="18" charset="0"/>
              <a:cs typeface="Times New Roman" panose="02020603050405020304" pitchFamily="18" charset="0"/>
            </a:endParaRPr>
          </a:p>
          <a:p>
            <a:pPr algn="ctr"/>
            <a:r>
              <a:rPr lang="en-US" sz="2160" dirty="0">
                <a:latin typeface="Times New Roman" panose="02020603050405020304" pitchFamily="18" charset="0"/>
                <a:cs typeface="Times New Roman" panose="02020603050405020304" pitchFamily="18" charset="0"/>
              </a:rPr>
              <a:t>PROJECT ON</a:t>
            </a:r>
          </a:p>
          <a:p>
            <a:pPr algn="ctr"/>
            <a:r>
              <a:rPr lang="en-US" sz="2160" b="1" dirty="0">
                <a:latin typeface="Times New Roman" panose="02020603050405020304" pitchFamily="18" charset="0"/>
                <a:cs typeface="Times New Roman" panose="02020603050405020304" pitchFamily="18" charset="0"/>
              </a:rPr>
              <a:t>“AUTOMATIC EXAM PAPER GENERATOR”</a:t>
            </a:r>
          </a:p>
          <a:p>
            <a:pPr algn="ctr"/>
            <a:endParaRPr lang="en-US" sz="2160" b="1" dirty="0">
              <a:latin typeface="Times New Roman" panose="02020603050405020304" pitchFamily="18" charset="0"/>
              <a:cs typeface="Times New Roman" panose="02020603050405020304" pitchFamily="18" charset="0"/>
            </a:endParaRPr>
          </a:p>
          <a:p>
            <a:pPr algn="ctr"/>
            <a:r>
              <a:rPr lang="en-US" sz="2160" b="1" dirty="0">
                <a:latin typeface="Times New Roman" panose="02020603050405020304" pitchFamily="18" charset="0"/>
                <a:cs typeface="Times New Roman" panose="02020603050405020304" pitchFamily="18" charset="0"/>
              </a:rPr>
              <a:t> </a:t>
            </a:r>
            <a:r>
              <a:rPr lang="en-US" sz="2160" dirty="0">
                <a:latin typeface="Times New Roman" panose="02020603050405020304" pitchFamily="18" charset="0"/>
                <a:cs typeface="Times New Roman" panose="02020603050405020304" pitchFamily="18" charset="0"/>
              </a:rPr>
              <a:t>PRESENTED BY</a:t>
            </a:r>
          </a:p>
          <a:p>
            <a:pPr lvl="8" algn="just"/>
            <a:r>
              <a:rPr lang="en-US" sz="2160" b="1" dirty="0">
                <a:latin typeface="Times New Roman" panose="02020603050405020304" pitchFamily="18" charset="0"/>
                <a:cs typeface="Times New Roman" panose="02020603050405020304" pitchFamily="18" charset="0"/>
              </a:rPr>
              <a:t>Mr. Shubham Rajkumar Vishwakarma              </a:t>
            </a:r>
          </a:p>
          <a:p>
            <a:pPr lvl="8" algn="just"/>
            <a:r>
              <a:rPr lang="en-US" sz="2160" b="1" dirty="0">
                <a:latin typeface="Times New Roman" panose="02020603050405020304" pitchFamily="18" charset="0"/>
                <a:cs typeface="Times New Roman" panose="02020603050405020304" pitchFamily="18" charset="0"/>
              </a:rPr>
              <a:t>Mr. Kartik </a:t>
            </a:r>
            <a:r>
              <a:rPr lang="en-US" sz="2160" b="1" dirty="0" err="1">
                <a:latin typeface="Times New Roman" panose="02020603050405020304" pitchFamily="18" charset="0"/>
                <a:cs typeface="Times New Roman" panose="02020603050405020304" pitchFamily="18" charset="0"/>
              </a:rPr>
              <a:t>Balasaheb</a:t>
            </a:r>
            <a:r>
              <a:rPr lang="en-US" sz="2160" b="1" dirty="0">
                <a:latin typeface="Times New Roman" panose="02020603050405020304" pitchFamily="18" charset="0"/>
                <a:cs typeface="Times New Roman" panose="02020603050405020304" pitchFamily="18" charset="0"/>
              </a:rPr>
              <a:t> Pawar </a:t>
            </a:r>
          </a:p>
          <a:p>
            <a:pPr lvl="8" algn="just"/>
            <a:r>
              <a:rPr lang="en-US" sz="2160" b="1" dirty="0">
                <a:latin typeface="Times New Roman" panose="02020603050405020304" pitchFamily="18" charset="0"/>
                <a:cs typeface="Times New Roman" panose="02020603050405020304" pitchFamily="18" charset="0"/>
              </a:rPr>
              <a:t>Mr. Sanket Suryakant Lohar</a:t>
            </a:r>
          </a:p>
          <a:p>
            <a:pPr lvl="8" algn="just"/>
            <a:r>
              <a:rPr lang="en-US" sz="2160" b="1" dirty="0">
                <a:latin typeface="Times New Roman" panose="02020603050405020304" pitchFamily="18" charset="0"/>
                <a:cs typeface="Times New Roman" panose="02020603050405020304" pitchFamily="18" charset="0"/>
              </a:rPr>
              <a:t>Mr. Deep Tanaji Sawant</a:t>
            </a:r>
          </a:p>
          <a:p>
            <a:pPr algn="ctr">
              <a:lnSpc>
                <a:spcPct val="300000"/>
              </a:lnSpc>
              <a:spcAft>
                <a:spcPts val="1200"/>
              </a:spcAft>
              <a:buSzPts val="1200"/>
            </a:pPr>
            <a:r>
              <a:rPr lang="en-US" sz="2160" b="1" dirty="0">
                <a:latin typeface="Times New Roman" panose="02020603050405020304" pitchFamily="18" charset="0"/>
                <a:cs typeface="Times New Roman" panose="02020603050405020304" pitchFamily="18" charset="0"/>
              </a:rPr>
              <a:t>UNDER THE GUIDANCE OF:- Mrs. </a:t>
            </a:r>
            <a:r>
              <a:rPr lang="en-US" sz="2160" b="1" dirty="0">
                <a:latin typeface="Times New Roman" panose="02020603050405020304" pitchFamily="18" charset="0"/>
                <a:ea typeface="SimSun" panose="02010600030101010101" pitchFamily="2" charset="-122"/>
                <a:cs typeface="Times New Roman" panose="02020603050405020304" pitchFamily="18" charset="0"/>
              </a:rPr>
              <a:t>Dr. S. V. </a:t>
            </a:r>
            <a:r>
              <a:rPr lang="en-US" sz="2160" b="1" dirty="0" err="1">
                <a:latin typeface="Times New Roman" panose="02020603050405020304" pitchFamily="18" charset="0"/>
                <a:ea typeface="SimSun" panose="02010600030101010101" pitchFamily="2" charset="-122"/>
                <a:cs typeface="Times New Roman" panose="02020603050405020304" pitchFamily="18" charset="0"/>
              </a:rPr>
              <a:t>Balshetwar</a:t>
            </a:r>
            <a:endParaRPr lang="en-US" sz="1920" dirty="0">
              <a:latin typeface="Calibri" panose="020F0502020204030204" pitchFamily="34" charset="0"/>
              <a:ea typeface="SimSun" panose="02010600030101010101" pitchFamily="2" charset="-122"/>
              <a:cs typeface="Mangal" panose="02040503050203030202" pitchFamily="18" charset="0"/>
            </a:endParaRPr>
          </a:p>
          <a:p>
            <a:endParaRPr lang="en-US" sz="2160" dirty="0"/>
          </a:p>
          <a:p>
            <a:endParaRPr lang="en-IN" sz="2160" dirty="0"/>
          </a:p>
        </p:txBody>
      </p:sp>
      <p:pic>
        <p:nvPicPr>
          <p:cNvPr id="4" name="Image 4">
            <a:extLst>
              <a:ext uri="{FF2B5EF4-FFF2-40B4-BE49-F238E27FC236}">
                <a16:creationId xmlns:a16="http://schemas.microsoft.com/office/drawing/2014/main" id="{E184CC6A-E80C-4712-A1F1-B6C97F1489F6}"/>
              </a:ext>
            </a:extLst>
          </p:cNvPr>
          <p:cNvPicPr/>
          <p:nvPr/>
        </p:nvPicPr>
        <p:blipFill rotWithShape="1">
          <a:blip r:embed="rId2" cstate="print"/>
          <a:srcRect b="5566"/>
          <a:stretch/>
        </p:blipFill>
        <p:spPr>
          <a:xfrm>
            <a:off x="418762" y="393120"/>
            <a:ext cx="13792877" cy="1955126"/>
          </a:xfrm>
          <a:prstGeom prst="rect">
            <a:avLst/>
          </a:prstGeom>
        </p:spPr>
      </p:pic>
    </p:spTree>
    <p:extLst>
      <p:ext uri="{BB962C8B-B14F-4D97-AF65-F5344CB8AC3E}">
        <p14:creationId xmlns:p14="http://schemas.microsoft.com/office/powerpoint/2010/main" val="219286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5660" y="3083838"/>
            <a:ext cx="5709404"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latin typeface="Times New Roman" panose="02020603050405020304" pitchFamily="18" charset="0"/>
                <a:ea typeface="Brygada 1918 Bold" pitchFamily="34" charset="-122"/>
                <a:cs typeface="Times New Roman" panose="02020603050405020304" pitchFamily="18" charset="0"/>
              </a:rPr>
              <a:t>Conclusion</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35660" y="4118491"/>
            <a:ext cx="7645479" cy="1027271"/>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Times New Roman" panose="02020603050405020304" pitchFamily="18" charset="0"/>
                <a:ea typeface="Montserrat Medium" pitchFamily="34" charset="-122"/>
                <a:cs typeface="Times New Roman" panose="02020603050405020304" pitchFamily="18" charset="0"/>
              </a:rPr>
              <a:t>The Automatic Exam Paper Generator holds the potential to revolutionize exam paper creation, making the process more efficient, accurate, and convenient for both educators and students.</a:t>
            </a:r>
            <a:endParaRPr lang="en-US" sz="165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2ED02E4-5E37-B631-A822-A14453E9A386}"/>
              </a:ext>
            </a:extLst>
          </p:cNvPr>
          <p:cNvSpPr/>
          <p:nvPr/>
        </p:nvSpPr>
        <p:spPr>
          <a:xfrm>
            <a:off x="12801600" y="7752080"/>
            <a:ext cx="1727200" cy="386080"/>
          </a:xfrm>
          <a:prstGeom prst="rect">
            <a:avLst/>
          </a:prstGeom>
          <a:solidFill>
            <a:srgbClr val="5C2438"/>
          </a:solidFill>
          <a:ln>
            <a:solidFill>
              <a:srgbClr val="5C24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800080"/>
              </a:highligh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C24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59CE-85B4-1408-7AD1-973BE570456A}"/>
              </a:ext>
            </a:extLst>
          </p:cNvPr>
          <p:cNvSpPr>
            <a:spLocks noGrp="1"/>
          </p:cNvSpPr>
          <p:nvPr>
            <p:ph type="title"/>
          </p:nvPr>
        </p:nvSpPr>
        <p:spPr>
          <a:xfrm>
            <a:off x="-1567688" y="3577959"/>
            <a:ext cx="9292336" cy="1740908"/>
          </a:xfrm>
        </p:spPr>
        <p:txBody>
          <a:bodyPr/>
          <a:lstStyle/>
          <a:p>
            <a:r>
              <a:rPr lang="en-US" sz="4450" b="1" dirty="0">
                <a:solidFill>
                  <a:srgbClr val="FFC000"/>
                </a:solidFill>
                <a:latin typeface="Times New Roman" panose="02020603050405020304" pitchFamily="18" charset="0"/>
                <a:cs typeface="Times New Roman" panose="02020603050405020304" pitchFamily="18" charset="0"/>
              </a:rPr>
              <a:t> </a:t>
            </a:r>
            <a:r>
              <a:rPr lang="en-US" sz="4450" b="1" dirty="0">
                <a:solidFill>
                  <a:srgbClr val="FFB393"/>
                </a:solidFill>
                <a:latin typeface="Times New Roman" panose="02020603050405020304" pitchFamily="18" charset="0"/>
                <a:cs typeface="Times New Roman" panose="02020603050405020304" pitchFamily="18" charset="0"/>
              </a:rPr>
              <a:t>Contents</a:t>
            </a:r>
            <a:endParaRPr lang="en-IN" sz="4450" b="1" dirty="0">
              <a:solidFill>
                <a:srgbClr val="FFB393"/>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3D7960-A816-D468-0F93-6B272EDE3DA4}"/>
              </a:ext>
            </a:extLst>
          </p:cNvPr>
          <p:cNvSpPr>
            <a:spLocks noGrp="1"/>
          </p:cNvSpPr>
          <p:nvPr>
            <p:ph idx="1"/>
          </p:nvPr>
        </p:nvSpPr>
        <p:spPr>
          <a:xfrm>
            <a:off x="7162800" y="1925157"/>
            <a:ext cx="8096406" cy="5418884"/>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1. Introduction</a:t>
            </a:r>
          </a:p>
          <a:p>
            <a:pPr marL="0" indent="0">
              <a:buNone/>
            </a:pPr>
            <a:r>
              <a:rPr lang="en-US" dirty="0">
                <a:solidFill>
                  <a:schemeClr val="bg1"/>
                </a:solidFill>
                <a:latin typeface="Times New Roman" panose="02020603050405020304" pitchFamily="18" charset="0"/>
                <a:cs typeface="Times New Roman" panose="02020603050405020304" pitchFamily="18" charset="0"/>
              </a:rPr>
              <a:t>2. Problem Identification</a:t>
            </a:r>
          </a:p>
          <a:p>
            <a:pPr marL="0" indent="0">
              <a:buNone/>
            </a:pPr>
            <a:r>
              <a:rPr lang="en-US" dirty="0">
                <a:solidFill>
                  <a:schemeClr val="bg1"/>
                </a:solidFill>
                <a:latin typeface="Times New Roman" panose="02020603050405020304" pitchFamily="18" charset="0"/>
                <a:cs typeface="Times New Roman" panose="02020603050405020304" pitchFamily="18" charset="0"/>
              </a:rPr>
              <a:t>3. Block Diagram</a:t>
            </a:r>
          </a:p>
          <a:p>
            <a:pPr marL="0" indent="0">
              <a:buNone/>
            </a:pPr>
            <a:r>
              <a:rPr lang="en-US" dirty="0">
                <a:solidFill>
                  <a:schemeClr val="bg1"/>
                </a:solidFill>
                <a:latin typeface="Times New Roman" panose="02020603050405020304" pitchFamily="18" charset="0"/>
                <a:cs typeface="Times New Roman" panose="02020603050405020304" pitchFamily="18" charset="0"/>
              </a:rPr>
              <a:t>4. Scope of Project</a:t>
            </a:r>
          </a:p>
          <a:p>
            <a:pPr marL="0" indent="0">
              <a:buNone/>
            </a:pPr>
            <a:r>
              <a:rPr lang="en-US" dirty="0">
                <a:solidFill>
                  <a:schemeClr val="bg1"/>
                </a:solidFill>
                <a:latin typeface="Times New Roman" panose="02020603050405020304" pitchFamily="18" charset="0"/>
                <a:cs typeface="Times New Roman" panose="02020603050405020304" pitchFamily="18" charset="0"/>
              </a:rPr>
              <a:t>5. Implementation</a:t>
            </a:r>
          </a:p>
          <a:p>
            <a:pPr marL="0" indent="0">
              <a:buNone/>
            </a:pPr>
            <a:r>
              <a:rPr lang="en-US" dirty="0">
                <a:solidFill>
                  <a:schemeClr val="bg1"/>
                </a:solidFill>
                <a:latin typeface="Times New Roman" panose="02020603050405020304" pitchFamily="18" charset="0"/>
                <a:cs typeface="Times New Roman" panose="02020603050405020304" pitchFamily="18" charset="0"/>
              </a:rPr>
              <a:t>6. Proposed work</a:t>
            </a:r>
          </a:p>
          <a:p>
            <a:pPr marL="0" indent="0">
              <a:buNone/>
            </a:pPr>
            <a:r>
              <a:rPr lang="en-US" dirty="0">
                <a:solidFill>
                  <a:schemeClr val="bg1"/>
                </a:solidFill>
                <a:latin typeface="Times New Roman" panose="02020603050405020304" pitchFamily="18" charset="0"/>
                <a:cs typeface="Times New Roman" panose="02020603050405020304" pitchFamily="18" charset="0"/>
              </a:rPr>
              <a:t>7. Expected outcome</a:t>
            </a:r>
          </a:p>
        </p:txBody>
      </p:sp>
    </p:spTree>
    <p:extLst>
      <p:ext uri="{BB962C8B-B14F-4D97-AF65-F5344CB8AC3E}">
        <p14:creationId xmlns:p14="http://schemas.microsoft.com/office/powerpoint/2010/main" val="31191782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par>
                                <p:cTn id="19" presetID="22" presetClass="entr" presetSubtype="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up)">
                                      <p:cBhvr>
                                        <p:cTn id="21" dur="500"/>
                                        <p:tgtEl>
                                          <p:spTgt spid="3">
                                            <p:txEl>
                                              <p:pRg st="3" end="3"/>
                                            </p:txEl>
                                          </p:spTgt>
                                        </p:tgtEl>
                                      </p:cBhvr>
                                    </p:animEffect>
                                  </p:childTnLst>
                                </p:cTn>
                              </p:par>
                              <p:par>
                                <p:cTn id="22" presetID="22" presetClass="entr" presetSubtype="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up)">
                                      <p:cBhvr>
                                        <p:cTn id="24" dur="500"/>
                                        <p:tgtEl>
                                          <p:spTgt spid="3">
                                            <p:txEl>
                                              <p:pRg st="4" end="4"/>
                                            </p:txEl>
                                          </p:spTgt>
                                        </p:tgtEl>
                                      </p:cBhvr>
                                    </p:animEffect>
                                  </p:childTnLst>
                                </p:cTn>
                              </p:par>
                              <p:par>
                                <p:cTn id="25" presetID="22" presetClass="entr" presetSubtype="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up)">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70280" y="1987708"/>
            <a:ext cx="7645479" cy="1427083"/>
          </a:xfrm>
          <a:prstGeom prst="rect">
            <a:avLst/>
          </a:prstGeom>
          <a:noFill/>
          <a:ln/>
        </p:spPr>
        <p:txBody>
          <a:bodyPr wrap="square" lIns="0" tIns="0" rIns="0" bIns="0" rtlCol="0" anchor="t"/>
          <a:lstStyle/>
          <a:p>
            <a:pPr marL="0" indent="0">
              <a:lnSpc>
                <a:spcPts val="5600"/>
              </a:lnSpc>
              <a:buNone/>
            </a:pPr>
            <a:r>
              <a:rPr lang="en-US" sz="4450" b="1" dirty="0">
                <a:solidFill>
                  <a:srgbClr val="FFB393"/>
                </a:solidFill>
                <a:latin typeface="Times New Roman" panose="02020603050405020304" pitchFamily="18" charset="0"/>
                <a:ea typeface="Brygada 1918 Bold" pitchFamily="34" charset="-122"/>
                <a:cs typeface="Times New Roman" panose="02020603050405020304" pitchFamily="18" charset="0"/>
              </a:rPr>
              <a:t>Automatic Exam Paper Generator</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370280" y="3571596"/>
            <a:ext cx="7645479" cy="1027271"/>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Times New Roman" panose="02020603050405020304" pitchFamily="18" charset="0"/>
                <a:ea typeface="Montserrat Medium" pitchFamily="34" charset="-122"/>
                <a:cs typeface="Times New Roman" panose="02020603050405020304" pitchFamily="18" charset="0"/>
              </a:rPr>
              <a:t>Welcome to our presentation on the Automatic Exam Paper Generator, a revolutionary tool designed to streamline exam paper creation.</a:t>
            </a:r>
            <a:endParaRPr lang="en-US" sz="1650" dirty="0">
              <a:latin typeface="Times New Roman" panose="02020603050405020304" pitchFamily="18" charset="0"/>
              <a:cs typeface="Times New Roman" panose="02020603050405020304" pitchFamily="18" charset="0"/>
            </a:endParaRPr>
          </a:p>
        </p:txBody>
      </p:sp>
      <p:sp>
        <p:nvSpPr>
          <p:cNvPr id="6" name="Text 3"/>
          <p:cNvSpPr/>
          <p:nvPr/>
        </p:nvSpPr>
        <p:spPr>
          <a:xfrm>
            <a:off x="7545229" y="5622905"/>
            <a:ext cx="100727" cy="97512"/>
          </a:xfrm>
          <a:prstGeom prst="rect">
            <a:avLst/>
          </a:prstGeom>
          <a:noFill/>
          <a:ln/>
        </p:spPr>
        <p:txBody>
          <a:bodyPr wrap="none" lIns="0" tIns="0" rIns="0" bIns="0" rtlCol="0" anchor="t"/>
          <a:lstStyle/>
          <a:p>
            <a:pPr marL="0" indent="0" algn="ctr">
              <a:lnSpc>
                <a:spcPts val="750"/>
              </a:lnSpc>
              <a:buNone/>
            </a:pPr>
            <a:endParaRPr lang="en-US" sz="750" dirty="0"/>
          </a:p>
        </p:txBody>
      </p:sp>
      <p:sp>
        <p:nvSpPr>
          <p:cNvPr id="7" name="Text 4"/>
          <p:cNvSpPr/>
          <p:nvPr/>
        </p:nvSpPr>
        <p:spPr>
          <a:xfrm>
            <a:off x="6685240" y="5435560"/>
            <a:ext cx="2437328" cy="374690"/>
          </a:xfrm>
          <a:prstGeom prst="rect">
            <a:avLst/>
          </a:prstGeom>
          <a:noFill/>
          <a:ln/>
        </p:spPr>
        <p:txBody>
          <a:bodyPr wrap="none" lIns="0" tIns="0" rIns="0" bIns="0" rtlCol="0" anchor="t"/>
          <a:lstStyle/>
          <a:p>
            <a:pPr marL="0" indent="0" algn="l">
              <a:lnSpc>
                <a:spcPts val="2950"/>
              </a:lnSpc>
              <a:buNone/>
            </a:pPr>
            <a:endParaRPr lang="en-US" sz="2100" dirty="0"/>
          </a:p>
        </p:txBody>
      </p:sp>
      <p:sp>
        <p:nvSpPr>
          <p:cNvPr id="9" name="Rectangle 8">
            <a:extLst>
              <a:ext uri="{FF2B5EF4-FFF2-40B4-BE49-F238E27FC236}">
                <a16:creationId xmlns:a16="http://schemas.microsoft.com/office/drawing/2014/main" id="{1CD5626C-3D0D-2C44-C130-48240061B7A1}"/>
              </a:ext>
            </a:extLst>
          </p:cNvPr>
          <p:cNvSpPr/>
          <p:nvPr/>
        </p:nvSpPr>
        <p:spPr>
          <a:xfrm>
            <a:off x="12801600" y="7752080"/>
            <a:ext cx="1727200" cy="386080"/>
          </a:xfrm>
          <a:prstGeom prst="rect">
            <a:avLst/>
          </a:prstGeom>
          <a:solidFill>
            <a:srgbClr val="5C2438"/>
          </a:solidFill>
          <a:ln>
            <a:solidFill>
              <a:srgbClr val="5C24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800080"/>
              </a:highligh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3"/>
                                        </p:tgtEl>
                                        <p:attrNameLst>
                                          <p:attrName>ppt_y</p:attrName>
                                        </p:attrNameLst>
                                      </p:cBhvr>
                                      <p:tavLst>
                                        <p:tav tm="0">
                                          <p:val>
                                            <p:strVal val="#ppt_y"/>
                                          </p:val>
                                        </p:tav>
                                        <p:tav tm="100000">
                                          <p:val>
                                            <p:strVal val="#ppt_y"/>
                                          </p:val>
                                        </p:tav>
                                      </p:tavLst>
                                    </p:anim>
                                    <p:anim calcmode="lin" valueType="num">
                                      <p:cBhvr>
                                        <p:cTn id="1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3"/>
                                        </p:tgtEl>
                                      </p:cBhvr>
                                    </p:animEffect>
                                  </p:childTnLst>
                                </p:cTn>
                              </p:par>
                            </p:childTnLst>
                          </p:cTn>
                        </p:par>
                        <p:par>
                          <p:cTn id="17" fill="hold">
                            <p:stCondLst>
                              <p:cond delay="1800"/>
                            </p:stCondLst>
                            <p:childTnLst>
                              <p:par>
                                <p:cTn id="18" presetID="10"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9260" y="2423755"/>
            <a:ext cx="11072693"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latin typeface="Times New Roman" panose="02020603050405020304" pitchFamily="18" charset="0"/>
                <a:ea typeface="Brygada 1918 Bold" pitchFamily="34" charset="-122"/>
                <a:cs typeface="Times New Roman" panose="02020603050405020304" pitchFamily="18" charset="0"/>
              </a:rPr>
              <a:t>Introduction to Exam Paper Automation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49260" y="3672483"/>
            <a:ext cx="4881086"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latin typeface="Times New Roman" panose="02020603050405020304" pitchFamily="18" charset="0"/>
                <a:ea typeface="Brygada 1918 Bold" pitchFamily="34" charset="-122"/>
                <a:cs typeface="Times New Roman" panose="02020603050405020304" pitchFamily="18" charset="0"/>
              </a:rPr>
              <a:t>Traditional Exam Paper Generation</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49260" y="4243388"/>
            <a:ext cx="6304836" cy="1027271"/>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Times New Roman" panose="02020603050405020304" pitchFamily="18" charset="0"/>
                <a:ea typeface="Montserrat Medium" pitchFamily="34" charset="-122"/>
                <a:cs typeface="Times New Roman" panose="02020603050405020304" pitchFamily="18" charset="0"/>
              </a:rPr>
              <a:t>Exam paper generation is often a tedious and time-consuming process, requiring teachers to manually create, proofread, and print papers.</a:t>
            </a:r>
            <a:endParaRPr lang="en-US" sz="1650" dirty="0">
              <a:latin typeface="Times New Roman" panose="02020603050405020304" pitchFamily="18" charset="0"/>
              <a:cs typeface="Times New Roman" panose="02020603050405020304" pitchFamily="18" charset="0"/>
            </a:endParaRPr>
          </a:p>
        </p:txBody>
      </p:sp>
      <p:sp>
        <p:nvSpPr>
          <p:cNvPr id="5" name="Text 3"/>
          <p:cNvSpPr/>
          <p:nvPr/>
        </p:nvSpPr>
        <p:spPr>
          <a:xfrm>
            <a:off x="7583924" y="3672483"/>
            <a:ext cx="3463885" cy="356830"/>
          </a:xfrm>
          <a:prstGeom prst="rect">
            <a:avLst/>
          </a:prstGeom>
          <a:noFill/>
          <a:ln/>
        </p:spPr>
        <p:txBody>
          <a:bodyPr wrap="none" lIns="0" tIns="0" rIns="0" bIns="0" rtlCol="0" anchor="t"/>
          <a:lstStyle/>
          <a:p>
            <a:pPr marL="0" indent="0">
              <a:lnSpc>
                <a:spcPts val="2800"/>
              </a:lnSpc>
              <a:buNone/>
            </a:pPr>
            <a:r>
              <a:rPr lang="en-US" sz="2200" b="1" dirty="0">
                <a:solidFill>
                  <a:srgbClr val="FFB393"/>
                </a:solidFill>
                <a:latin typeface="Times New Roman" panose="02020603050405020304" pitchFamily="18" charset="0"/>
                <a:ea typeface="Brygada 1918 Bold" pitchFamily="34" charset="-122"/>
                <a:cs typeface="Times New Roman" panose="02020603050405020304" pitchFamily="18" charset="0"/>
              </a:rPr>
              <a:t>The Need for Automation</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7583924" y="4243388"/>
            <a:ext cx="6304836"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Times New Roman" panose="02020603050405020304" pitchFamily="18" charset="0"/>
                <a:ea typeface="Montserrat Medium" pitchFamily="34" charset="-122"/>
                <a:cs typeface="Times New Roman" panose="02020603050405020304" pitchFamily="18" charset="0"/>
              </a:rPr>
              <a:t>Our solution aims to automate this process, freeing up valuable time for teachers to focus on other important tasks like student interaction and curriculum development.</a:t>
            </a:r>
            <a:endParaRPr lang="en-US" sz="165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22F7BF43-E83B-40BD-01C4-306D9EABAF95}"/>
              </a:ext>
            </a:extLst>
          </p:cNvPr>
          <p:cNvSpPr/>
          <p:nvPr/>
        </p:nvSpPr>
        <p:spPr>
          <a:xfrm>
            <a:off x="12801600" y="7752080"/>
            <a:ext cx="1727200" cy="386080"/>
          </a:xfrm>
          <a:prstGeom prst="rect">
            <a:avLst/>
          </a:prstGeom>
          <a:solidFill>
            <a:srgbClr val="5C2438"/>
          </a:solidFill>
          <a:ln>
            <a:solidFill>
              <a:srgbClr val="5C24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800080"/>
              </a:highlight>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anim calcmode="lin" valueType="num">
                                      <p:cBhvr>
                                        <p:cTn id="15" dur="500" fill="hold"/>
                                        <p:tgtEl>
                                          <p:spTgt spid="3"/>
                                        </p:tgtEl>
                                        <p:attrNameLst>
                                          <p:attrName>ppt_x</p:attrName>
                                        </p:attrNameLst>
                                      </p:cBhvr>
                                      <p:tavLst>
                                        <p:tav tm="0">
                                          <p:val>
                                            <p:strVal val="#ppt_x"/>
                                          </p:val>
                                        </p:tav>
                                        <p:tav tm="100000">
                                          <p:val>
                                            <p:strVal val="#ppt_x"/>
                                          </p:val>
                                        </p:tav>
                                      </p:tavLst>
                                    </p:anim>
                                    <p:anim calcmode="lin" valueType="num">
                                      <p:cBhvr>
                                        <p:cTn id="16" dur="5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anim calcmode="lin" valueType="num">
                                      <p:cBhvr>
                                        <p:cTn id="30" dur="500" fill="hold"/>
                                        <p:tgtEl>
                                          <p:spTgt spid="6"/>
                                        </p:tgtEl>
                                        <p:attrNameLst>
                                          <p:attrName>ppt_x</p:attrName>
                                        </p:attrNameLst>
                                      </p:cBhvr>
                                      <p:tavLst>
                                        <p:tav tm="0">
                                          <p:val>
                                            <p:strVal val="#ppt_x"/>
                                          </p:val>
                                        </p:tav>
                                        <p:tav tm="100000">
                                          <p:val>
                                            <p:strVal val="#ppt_x"/>
                                          </p:val>
                                        </p:tav>
                                      </p:tavLst>
                                    </p:anim>
                                    <p:anim calcmode="lin" valueType="num">
                                      <p:cBhvr>
                                        <p:cTn id="31"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1565910"/>
            <a:ext cx="6268998"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latin typeface="Times New Roman" panose="02020603050405020304" pitchFamily="18" charset="0"/>
                <a:ea typeface="Brygada 1918 Bold" pitchFamily="34" charset="-122"/>
                <a:cs typeface="Times New Roman" panose="02020603050405020304" pitchFamily="18" charset="0"/>
              </a:rPr>
              <a:t>Problem Identification</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749260" y="2841427"/>
            <a:ext cx="481727" cy="481727"/>
          </a:xfrm>
          <a:prstGeom prst="roundRect">
            <a:avLst>
              <a:gd name="adj" fmla="val 6667"/>
            </a:avLst>
          </a:prstGeom>
          <a:solidFill>
            <a:srgbClr val="4D1529"/>
          </a:solidFill>
          <a:ln/>
        </p:spPr>
      </p:sp>
      <p:sp>
        <p:nvSpPr>
          <p:cNvPr id="5" name="Text 2"/>
          <p:cNvSpPr/>
          <p:nvPr/>
        </p:nvSpPr>
        <p:spPr>
          <a:xfrm>
            <a:off x="904399" y="2910959"/>
            <a:ext cx="171331" cy="342543"/>
          </a:xfrm>
          <a:prstGeom prst="rect">
            <a:avLst/>
          </a:prstGeom>
          <a:noFill/>
          <a:ln/>
        </p:spPr>
        <p:txBody>
          <a:bodyPr wrap="none" lIns="0" tIns="0" rIns="0" bIns="0" rtlCol="0" anchor="t"/>
          <a:lstStyle/>
          <a:p>
            <a:pPr marL="0" indent="0" algn="ctr">
              <a:lnSpc>
                <a:spcPts val="2650"/>
              </a:lnSpc>
              <a:buNone/>
            </a:pPr>
            <a:r>
              <a:rPr lang="en-US" sz="2650" b="1" dirty="0">
                <a:solidFill>
                  <a:srgbClr val="F4CAB8"/>
                </a:solidFill>
                <a:latin typeface="Times New Roman" panose="02020603050405020304" pitchFamily="18" charset="0"/>
                <a:ea typeface="Brygada 1918 Bold" pitchFamily="34" charset="-122"/>
                <a:cs typeface="Times New Roman" panose="02020603050405020304" pitchFamily="18" charset="0"/>
              </a:rPr>
              <a:t>1</a:t>
            </a:r>
            <a:endParaRPr lang="en-US" sz="2650" dirty="0">
              <a:latin typeface="Times New Roman" panose="02020603050405020304" pitchFamily="18" charset="0"/>
              <a:cs typeface="Times New Roman" panose="02020603050405020304" pitchFamily="18" charset="0"/>
            </a:endParaRPr>
          </a:p>
        </p:txBody>
      </p:sp>
      <p:sp>
        <p:nvSpPr>
          <p:cNvPr id="6" name="Text 3"/>
          <p:cNvSpPr/>
          <p:nvPr/>
        </p:nvSpPr>
        <p:spPr>
          <a:xfrm>
            <a:off x="1445062" y="2841427"/>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latin typeface="Times New Roman" panose="02020603050405020304" pitchFamily="18" charset="0"/>
                <a:ea typeface="Brygada 1918 Bold" pitchFamily="34" charset="-122"/>
                <a:cs typeface="Times New Roman" panose="02020603050405020304" pitchFamily="18" charset="0"/>
              </a:rPr>
              <a:t>Time-Consuming</a:t>
            </a:r>
            <a:endParaRPr lang="en-US" sz="2200" dirty="0">
              <a:latin typeface="Times New Roman" panose="02020603050405020304" pitchFamily="18" charset="0"/>
              <a:cs typeface="Times New Roman" panose="02020603050405020304" pitchFamily="18" charset="0"/>
            </a:endParaRPr>
          </a:p>
        </p:txBody>
      </p:sp>
      <p:sp>
        <p:nvSpPr>
          <p:cNvPr id="7" name="Text 4"/>
          <p:cNvSpPr/>
          <p:nvPr/>
        </p:nvSpPr>
        <p:spPr>
          <a:xfrm>
            <a:off x="1445062" y="3326606"/>
            <a:ext cx="3019901" cy="1712119"/>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Times New Roman" panose="02020603050405020304" pitchFamily="18" charset="0"/>
                <a:ea typeface="Montserrat Medium" pitchFamily="34" charset="-122"/>
                <a:cs typeface="Times New Roman" panose="02020603050405020304" pitchFamily="18" charset="0"/>
              </a:rPr>
              <a:t>Creating exam papers manually is time-consuming, taking away from other important teaching responsibilities.</a:t>
            </a:r>
            <a:endParaRPr lang="en-US" sz="1650" dirty="0">
              <a:latin typeface="Times New Roman" panose="02020603050405020304" pitchFamily="18" charset="0"/>
              <a:cs typeface="Times New Roman" panose="02020603050405020304" pitchFamily="18" charset="0"/>
            </a:endParaRPr>
          </a:p>
        </p:txBody>
      </p:sp>
      <p:sp>
        <p:nvSpPr>
          <p:cNvPr id="8" name="Shape 5"/>
          <p:cNvSpPr/>
          <p:nvPr/>
        </p:nvSpPr>
        <p:spPr>
          <a:xfrm>
            <a:off x="4679037" y="2841427"/>
            <a:ext cx="481727" cy="481727"/>
          </a:xfrm>
          <a:prstGeom prst="roundRect">
            <a:avLst>
              <a:gd name="adj" fmla="val 6667"/>
            </a:avLst>
          </a:prstGeom>
          <a:solidFill>
            <a:srgbClr val="4D1529"/>
          </a:solidFill>
          <a:ln/>
        </p:spPr>
      </p:sp>
      <p:sp>
        <p:nvSpPr>
          <p:cNvPr id="9" name="Text 6"/>
          <p:cNvSpPr/>
          <p:nvPr/>
        </p:nvSpPr>
        <p:spPr>
          <a:xfrm>
            <a:off x="4822269" y="2910959"/>
            <a:ext cx="195263" cy="342543"/>
          </a:xfrm>
          <a:prstGeom prst="rect">
            <a:avLst/>
          </a:prstGeom>
          <a:noFill/>
          <a:ln/>
        </p:spPr>
        <p:txBody>
          <a:bodyPr wrap="none" lIns="0" tIns="0" rIns="0" bIns="0" rtlCol="0" anchor="t"/>
          <a:lstStyle/>
          <a:p>
            <a:pPr marL="0" indent="0" algn="ctr">
              <a:lnSpc>
                <a:spcPts val="2650"/>
              </a:lnSpc>
              <a:buNone/>
            </a:pPr>
            <a:r>
              <a:rPr lang="en-US" sz="2650" b="1" dirty="0">
                <a:solidFill>
                  <a:srgbClr val="F4CAB8"/>
                </a:solidFill>
                <a:latin typeface="Times New Roman" panose="02020603050405020304" pitchFamily="18" charset="0"/>
                <a:ea typeface="Brygada 1918 Bold" pitchFamily="34" charset="-122"/>
                <a:cs typeface="Times New Roman" panose="02020603050405020304" pitchFamily="18" charset="0"/>
              </a:rPr>
              <a:t>2</a:t>
            </a:r>
            <a:endParaRPr lang="en-US" sz="2650" dirty="0">
              <a:latin typeface="Times New Roman" panose="02020603050405020304" pitchFamily="18" charset="0"/>
              <a:cs typeface="Times New Roman" panose="02020603050405020304" pitchFamily="18" charset="0"/>
            </a:endParaRPr>
          </a:p>
        </p:txBody>
      </p:sp>
      <p:sp>
        <p:nvSpPr>
          <p:cNvPr id="10" name="Text 7"/>
          <p:cNvSpPr/>
          <p:nvPr/>
        </p:nvSpPr>
        <p:spPr>
          <a:xfrm>
            <a:off x="5374838" y="2841427"/>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latin typeface="Times New Roman" panose="02020603050405020304" pitchFamily="18" charset="0"/>
                <a:ea typeface="Brygada 1918 Bold" pitchFamily="34" charset="-122"/>
                <a:cs typeface="Times New Roman" panose="02020603050405020304" pitchFamily="18" charset="0"/>
              </a:rPr>
              <a:t>Error-Prone</a:t>
            </a:r>
            <a:endParaRPr lang="en-US" sz="2200" dirty="0">
              <a:latin typeface="Times New Roman" panose="02020603050405020304" pitchFamily="18" charset="0"/>
              <a:cs typeface="Times New Roman" panose="02020603050405020304" pitchFamily="18" charset="0"/>
            </a:endParaRPr>
          </a:p>
        </p:txBody>
      </p:sp>
      <p:sp>
        <p:nvSpPr>
          <p:cNvPr id="11" name="Text 8"/>
          <p:cNvSpPr/>
          <p:nvPr/>
        </p:nvSpPr>
        <p:spPr>
          <a:xfrm>
            <a:off x="5374838" y="3326606"/>
            <a:ext cx="3019901" cy="1369695"/>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Times New Roman" panose="02020603050405020304" pitchFamily="18" charset="0"/>
                <a:ea typeface="Montserrat Medium" pitchFamily="34" charset="-122"/>
                <a:cs typeface="Times New Roman" panose="02020603050405020304" pitchFamily="18" charset="0"/>
              </a:rPr>
              <a:t>Manual generation is susceptible to errors, leading to inaccurate or inconsistent exam papers.</a:t>
            </a:r>
            <a:endParaRPr lang="en-US" sz="1650" dirty="0">
              <a:latin typeface="Times New Roman" panose="02020603050405020304" pitchFamily="18" charset="0"/>
              <a:cs typeface="Times New Roman" panose="02020603050405020304" pitchFamily="18" charset="0"/>
            </a:endParaRPr>
          </a:p>
        </p:txBody>
      </p:sp>
      <p:sp>
        <p:nvSpPr>
          <p:cNvPr id="12" name="Shape 9"/>
          <p:cNvSpPr/>
          <p:nvPr/>
        </p:nvSpPr>
        <p:spPr>
          <a:xfrm>
            <a:off x="749260" y="5493663"/>
            <a:ext cx="481727" cy="481727"/>
          </a:xfrm>
          <a:prstGeom prst="roundRect">
            <a:avLst>
              <a:gd name="adj" fmla="val 6667"/>
            </a:avLst>
          </a:prstGeom>
          <a:solidFill>
            <a:srgbClr val="4D1529"/>
          </a:solidFill>
          <a:ln/>
        </p:spPr>
      </p:sp>
      <p:sp>
        <p:nvSpPr>
          <p:cNvPr id="13" name="Text 10"/>
          <p:cNvSpPr/>
          <p:nvPr/>
        </p:nvSpPr>
        <p:spPr>
          <a:xfrm>
            <a:off x="885587" y="5563195"/>
            <a:ext cx="208955" cy="342543"/>
          </a:xfrm>
          <a:prstGeom prst="rect">
            <a:avLst/>
          </a:prstGeom>
          <a:noFill/>
          <a:ln/>
        </p:spPr>
        <p:txBody>
          <a:bodyPr wrap="none" lIns="0" tIns="0" rIns="0" bIns="0" rtlCol="0" anchor="t"/>
          <a:lstStyle/>
          <a:p>
            <a:pPr marL="0" indent="0" algn="ctr">
              <a:lnSpc>
                <a:spcPts val="2650"/>
              </a:lnSpc>
              <a:buNone/>
            </a:pPr>
            <a:r>
              <a:rPr lang="en-US" sz="2650" b="1" dirty="0">
                <a:solidFill>
                  <a:srgbClr val="F4CAB8"/>
                </a:solidFill>
                <a:latin typeface="Times New Roman" panose="02020603050405020304" pitchFamily="18" charset="0"/>
                <a:ea typeface="Brygada 1918 Bold" pitchFamily="34" charset="-122"/>
                <a:cs typeface="Times New Roman" panose="02020603050405020304" pitchFamily="18" charset="0"/>
              </a:rPr>
              <a:t>3</a:t>
            </a:r>
            <a:endParaRPr lang="en-US" sz="2650" dirty="0">
              <a:latin typeface="Times New Roman" panose="02020603050405020304" pitchFamily="18" charset="0"/>
              <a:cs typeface="Times New Roman" panose="02020603050405020304" pitchFamily="18" charset="0"/>
            </a:endParaRPr>
          </a:p>
        </p:txBody>
      </p:sp>
      <p:sp>
        <p:nvSpPr>
          <p:cNvPr id="14" name="Text 11"/>
          <p:cNvSpPr/>
          <p:nvPr/>
        </p:nvSpPr>
        <p:spPr>
          <a:xfrm>
            <a:off x="1445062" y="5493663"/>
            <a:ext cx="2854643" cy="356830"/>
          </a:xfrm>
          <a:prstGeom prst="rect">
            <a:avLst/>
          </a:prstGeom>
          <a:noFill/>
          <a:ln/>
        </p:spPr>
        <p:txBody>
          <a:bodyPr wrap="none" lIns="0" tIns="0" rIns="0" bIns="0" rtlCol="0" anchor="t"/>
          <a:lstStyle/>
          <a:p>
            <a:pPr marL="0" indent="0">
              <a:lnSpc>
                <a:spcPts val="2800"/>
              </a:lnSpc>
              <a:buNone/>
            </a:pPr>
            <a:r>
              <a:rPr lang="en-US" sz="2200" b="1" dirty="0">
                <a:solidFill>
                  <a:srgbClr val="F4CAB8"/>
                </a:solidFill>
                <a:latin typeface="Times New Roman" panose="02020603050405020304" pitchFamily="18" charset="0"/>
                <a:ea typeface="Brygada 1918 Bold" pitchFamily="34" charset="-122"/>
                <a:cs typeface="Times New Roman" panose="02020603050405020304" pitchFamily="18" charset="0"/>
              </a:rPr>
              <a:t>Lack of Efficiency</a:t>
            </a:r>
            <a:endParaRPr lang="en-US" sz="2200" dirty="0">
              <a:latin typeface="Times New Roman" panose="02020603050405020304" pitchFamily="18" charset="0"/>
              <a:cs typeface="Times New Roman" panose="02020603050405020304" pitchFamily="18" charset="0"/>
            </a:endParaRPr>
          </a:p>
        </p:txBody>
      </p:sp>
      <p:sp>
        <p:nvSpPr>
          <p:cNvPr id="15" name="Text 12"/>
          <p:cNvSpPr/>
          <p:nvPr/>
        </p:nvSpPr>
        <p:spPr>
          <a:xfrm>
            <a:off x="1445062" y="5978843"/>
            <a:ext cx="6949678" cy="684848"/>
          </a:xfrm>
          <a:prstGeom prst="rect">
            <a:avLst/>
          </a:prstGeom>
          <a:noFill/>
          <a:ln/>
        </p:spPr>
        <p:txBody>
          <a:bodyPr wrap="square" lIns="0" tIns="0" rIns="0" bIns="0" rtlCol="0" anchor="t"/>
          <a:lstStyle/>
          <a:p>
            <a:pPr marL="0" indent="0">
              <a:lnSpc>
                <a:spcPts val="2650"/>
              </a:lnSpc>
              <a:buNone/>
            </a:pPr>
            <a:r>
              <a:rPr lang="en-US" sz="1650" dirty="0">
                <a:solidFill>
                  <a:srgbClr val="F4CAB8"/>
                </a:solidFill>
                <a:latin typeface="Times New Roman" panose="02020603050405020304" pitchFamily="18" charset="0"/>
                <a:ea typeface="Montserrat Medium" pitchFamily="34" charset="-122"/>
                <a:cs typeface="Times New Roman" panose="02020603050405020304" pitchFamily="18" charset="0"/>
              </a:rPr>
              <a:t>The traditional process is inefficient, requiring significant effort and resources for paper generation.</a:t>
            </a:r>
            <a:endParaRPr lang="en-US" sz="165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childTnLst>
                                </p:cTn>
                              </p:par>
                              <p:par>
                                <p:cTn id="12" presetID="2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par>
                                <p:cTn id="24" presetID="23" presetClass="entr" presetSubtype="16"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p:cTn id="42" dur="500" fill="hold"/>
                                        <p:tgtEl>
                                          <p:spTgt spid="12"/>
                                        </p:tgtEl>
                                        <p:attrNameLst>
                                          <p:attrName>ppt_w</p:attrName>
                                        </p:attrNameLst>
                                      </p:cBhvr>
                                      <p:tavLst>
                                        <p:tav tm="0">
                                          <p:val>
                                            <p:fltVal val="0"/>
                                          </p:val>
                                        </p:tav>
                                        <p:tav tm="100000">
                                          <p:val>
                                            <p:strVal val="#ppt_w"/>
                                          </p:val>
                                        </p:tav>
                                      </p:tavLst>
                                    </p:anim>
                                    <p:anim calcmode="lin" valueType="num">
                                      <p:cBhvr>
                                        <p:cTn id="43" dur="500" fill="hold"/>
                                        <p:tgtEl>
                                          <p:spTgt spid="12"/>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childTnLst>
                                </p:cTn>
                              </p:par>
                              <p:par>
                                <p:cTn id="56" presetID="30" presetClass="entr" presetSubtype="0" fill="hold" nodeType="with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fade">
                                      <p:cBhvr>
                                        <p:cTn id="58" dur="800" decel="100000"/>
                                        <p:tgtEl>
                                          <p:spTgt spid="2"/>
                                        </p:tgtEl>
                                      </p:cBhvr>
                                    </p:animEffect>
                                    <p:anim calcmode="lin" valueType="num">
                                      <p:cBhvr>
                                        <p:cTn id="59" dur="800" decel="100000" fill="hold"/>
                                        <p:tgtEl>
                                          <p:spTgt spid="2"/>
                                        </p:tgtEl>
                                        <p:attrNameLst>
                                          <p:attrName>style.rotation</p:attrName>
                                        </p:attrNameLst>
                                      </p:cBhvr>
                                      <p:tavLst>
                                        <p:tav tm="0">
                                          <p:val>
                                            <p:fltVal val="-90"/>
                                          </p:val>
                                        </p:tav>
                                        <p:tav tm="100000">
                                          <p:val>
                                            <p:fltVal val="0"/>
                                          </p:val>
                                        </p:tav>
                                      </p:tavLst>
                                    </p:anim>
                                    <p:anim calcmode="lin" valueType="num">
                                      <p:cBhvr>
                                        <p:cTn id="60" dur="800" decel="100000" fill="hold"/>
                                        <p:tgtEl>
                                          <p:spTgt spid="2"/>
                                        </p:tgtEl>
                                        <p:attrNameLst>
                                          <p:attrName>ppt_x</p:attrName>
                                        </p:attrNameLst>
                                      </p:cBhvr>
                                      <p:tavLst>
                                        <p:tav tm="0">
                                          <p:val>
                                            <p:strVal val="#ppt_x+0.4"/>
                                          </p:val>
                                        </p:tav>
                                        <p:tav tm="100000">
                                          <p:val>
                                            <p:strVal val="#ppt_x-0.05"/>
                                          </p:val>
                                        </p:tav>
                                      </p:tavLst>
                                    </p:anim>
                                    <p:anim calcmode="lin" valueType="num">
                                      <p:cBhvr>
                                        <p:cTn id="61" dur="800" decel="100000" fill="hold"/>
                                        <p:tgtEl>
                                          <p:spTgt spid="2"/>
                                        </p:tgtEl>
                                        <p:attrNameLst>
                                          <p:attrName>ppt_y</p:attrName>
                                        </p:attrNameLst>
                                      </p:cBhvr>
                                      <p:tavLst>
                                        <p:tav tm="0">
                                          <p:val>
                                            <p:strVal val="#ppt_y-0.4"/>
                                          </p:val>
                                        </p:tav>
                                        <p:tav tm="100000">
                                          <p:val>
                                            <p:strVal val="#ppt_y+0.1"/>
                                          </p:val>
                                        </p:tav>
                                      </p:tavLst>
                                    </p:anim>
                                    <p:anim calcmode="lin" valueType="num">
                                      <p:cBhvr>
                                        <p:cTn id="62"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63"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animBg="1"/>
      <p:bldP spid="10" grpId="0" animBg="1"/>
      <p:bldP spid="11"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5206" y="546259"/>
            <a:ext cx="5297329" cy="662107"/>
          </a:xfrm>
          <a:prstGeom prst="rect">
            <a:avLst/>
          </a:prstGeom>
          <a:noFill/>
          <a:ln/>
        </p:spPr>
        <p:txBody>
          <a:bodyPr wrap="none" lIns="0" tIns="0" rIns="0" bIns="0" rtlCol="0" anchor="t"/>
          <a:lstStyle/>
          <a:p>
            <a:pPr marL="0" indent="0">
              <a:lnSpc>
                <a:spcPts val="5200"/>
              </a:lnSpc>
              <a:buNone/>
            </a:pPr>
            <a:r>
              <a:rPr lang="en-US" sz="4150" b="1" dirty="0">
                <a:solidFill>
                  <a:srgbClr val="FFB393"/>
                </a:solidFill>
                <a:latin typeface="Times New Roman" panose="02020603050405020304" pitchFamily="18" charset="0"/>
                <a:ea typeface="Brygada 1918 Bold" pitchFamily="34" charset="-122"/>
                <a:cs typeface="Times New Roman" panose="02020603050405020304" pitchFamily="18" charset="0"/>
              </a:rPr>
              <a:t>Scope of Project</a:t>
            </a:r>
            <a:endParaRPr lang="en-US" sz="415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3185874" y="1605558"/>
            <a:ext cx="1638419" cy="1482804"/>
          </a:xfrm>
          <a:prstGeom prst="rect">
            <a:avLst/>
          </a:prstGeom>
        </p:spPr>
      </p:pic>
      <p:sp>
        <p:nvSpPr>
          <p:cNvPr id="4" name="Text 1"/>
          <p:cNvSpPr/>
          <p:nvPr/>
        </p:nvSpPr>
        <p:spPr>
          <a:xfrm>
            <a:off x="3942874" y="2340769"/>
            <a:ext cx="124182" cy="397312"/>
          </a:xfrm>
          <a:prstGeom prst="rect">
            <a:avLst/>
          </a:prstGeom>
          <a:noFill/>
          <a:ln/>
        </p:spPr>
        <p:txBody>
          <a:bodyPr wrap="none" lIns="0" tIns="0" rIns="0" bIns="0" rtlCol="0" anchor="t"/>
          <a:lstStyle/>
          <a:p>
            <a:pPr marL="0" indent="0" algn="ctr">
              <a:lnSpc>
                <a:spcPts val="3100"/>
              </a:lnSpc>
              <a:buNone/>
            </a:pPr>
            <a:r>
              <a:rPr lang="en-US" sz="1950" b="1" dirty="0">
                <a:solidFill>
                  <a:srgbClr val="F4CAB8"/>
                </a:solidFill>
                <a:latin typeface="Times New Roman" panose="02020603050405020304" pitchFamily="18" charset="0"/>
                <a:ea typeface="Brygada 1918 Bold" pitchFamily="34" charset="-122"/>
                <a:cs typeface="Times New Roman" panose="02020603050405020304" pitchFamily="18" charset="0"/>
              </a:rPr>
              <a:t>1</a:t>
            </a:r>
            <a:endParaRPr lang="en-US" sz="1950" dirty="0">
              <a:latin typeface="Times New Roman" panose="02020603050405020304" pitchFamily="18" charset="0"/>
              <a:cs typeface="Times New Roman" panose="02020603050405020304" pitchFamily="18" charset="0"/>
            </a:endParaRPr>
          </a:p>
        </p:txBody>
      </p:sp>
      <p:sp>
        <p:nvSpPr>
          <p:cNvPr id="5" name="Text 2"/>
          <p:cNvSpPr/>
          <p:nvPr/>
        </p:nvSpPr>
        <p:spPr>
          <a:xfrm>
            <a:off x="5022890" y="1962983"/>
            <a:ext cx="2648664" cy="331113"/>
          </a:xfrm>
          <a:prstGeom prst="rect">
            <a:avLst/>
          </a:prstGeom>
          <a:noFill/>
          <a:ln/>
        </p:spPr>
        <p:txBody>
          <a:bodyPr wrap="none" lIns="0" tIns="0" rIns="0" bIns="0" rtlCol="0" anchor="t"/>
          <a:lstStyle/>
          <a:p>
            <a:pPr>
              <a:lnSpc>
                <a:spcPts val="2600"/>
              </a:lnSpc>
            </a:pPr>
            <a:r>
              <a:rPr lang="en-US" sz="1600" b="1" dirty="0">
                <a:solidFill>
                  <a:schemeClr val="bg1"/>
                </a:solidFill>
                <a:latin typeface="Times New Roman" panose="02020603050405020304" pitchFamily="18" charset="0"/>
                <a:cs typeface="Times New Roman" panose="02020603050405020304" pitchFamily="18" charset="0"/>
              </a:rPr>
              <a:t>Enhanced AI-Based Question Generation</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6" name="Text 3"/>
          <p:cNvSpPr/>
          <p:nvPr/>
        </p:nvSpPr>
        <p:spPr>
          <a:xfrm>
            <a:off x="5022890" y="2454182"/>
            <a:ext cx="7846219" cy="317659"/>
          </a:xfrm>
          <a:prstGeom prst="rect">
            <a:avLst/>
          </a:prstGeom>
          <a:noFill/>
          <a:ln/>
        </p:spPr>
        <p:txBody>
          <a:bodyPr wrap="none" lIns="0" tIns="0" rIns="0" bIns="0" rtlCol="0" anchor="t"/>
          <a:lstStyle/>
          <a:p>
            <a:pPr lvl="0"/>
            <a:r>
              <a:rPr lang="en-US" sz="1600" dirty="0">
                <a:solidFill>
                  <a:schemeClr val="bg1"/>
                </a:solidFill>
                <a:latin typeface="Times New Roman" panose="02020603050405020304" pitchFamily="18" charset="0"/>
                <a:cs typeface="Times New Roman" panose="02020603050405020304" pitchFamily="18" charset="0"/>
              </a:rPr>
              <a:t>Incorporating advanced AI and natural language processing (NLP) techniques to </a:t>
            </a:r>
          </a:p>
          <a:p>
            <a:pPr lvl="0"/>
            <a:r>
              <a:rPr lang="en-US" sz="1600" dirty="0">
                <a:solidFill>
                  <a:schemeClr val="bg1"/>
                </a:solidFill>
                <a:latin typeface="Times New Roman" panose="02020603050405020304" pitchFamily="18" charset="0"/>
                <a:cs typeface="Times New Roman" panose="02020603050405020304" pitchFamily="18" charset="0"/>
              </a:rPr>
              <a:t>create diverse and contextually relevant questions.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7" name="Shape 4"/>
          <p:cNvSpPr/>
          <p:nvPr/>
        </p:nvSpPr>
        <p:spPr>
          <a:xfrm>
            <a:off x="4873943" y="3103602"/>
            <a:ext cx="9011603" cy="11430"/>
          </a:xfrm>
          <a:prstGeom prst="roundRect">
            <a:avLst>
              <a:gd name="adj" fmla="val 260699"/>
            </a:avLst>
          </a:prstGeom>
          <a:solidFill>
            <a:srgbClr val="662E42"/>
          </a:solidFill>
          <a:ln/>
        </p:spPr>
      </p:sp>
      <p:pic>
        <p:nvPicPr>
          <p:cNvPr id="8" name="Image 1" descr="preencoded.png"/>
          <p:cNvPicPr>
            <a:picLocks noChangeAspect="1"/>
          </p:cNvPicPr>
          <p:nvPr/>
        </p:nvPicPr>
        <p:blipFill>
          <a:blip r:embed="rId4"/>
          <a:stretch>
            <a:fillRect/>
          </a:stretch>
        </p:blipFill>
        <p:spPr>
          <a:xfrm>
            <a:off x="2366724" y="3138011"/>
            <a:ext cx="3276838" cy="1482804"/>
          </a:xfrm>
          <a:prstGeom prst="rect">
            <a:avLst/>
          </a:prstGeom>
        </p:spPr>
      </p:pic>
      <p:sp>
        <p:nvSpPr>
          <p:cNvPr id="9" name="Text 5"/>
          <p:cNvSpPr/>
          <p:nvPr/>
        </p:nvSpPr>
        <p:spPr>
          <a:xfrm>
            <a:off x="3934301" y="3680698"/>
            <a:ext cx="141565" cy="397312"/>
          </a:xfrm>
          <a:prstGeom prst="rect">
            <a:avLst/>
          </a:prstGeom>
          <a:noFill/>
          <a:ln/>
        </p:spPr>
        <p:txBody>
          <a:bodyPr wrap="none" lIns="0" tIns="0" rIns="0" bIns="0" rtlCol="0" anchor="t"/>
          <a:lstStyle/>
          <a:p>
            <a:pPr marL="0" indent="0" algn="ctr">
              <a:lnSpc>
                <a:spcPts val="3100"/>
              </a:lnSpc>
              <a:buNone/>
            </a:pPr>
            <a:r>
              <a:rPr lang="en-US" sz="1950" b="1" dirty="0">
                <a:solidFill>
                  <a:srgbClr val="F4CAB8"/>
                </a:solidFill>
                <a:latin typeface="Times New Roman" panose="02020603050405020304" pitchFamily="18" charset="0"/>
                <a:ea typeface="Brygada 1918 Bold" pitchFamily="34" charset="-122"/>
                <a:cs typeface="Times New Roman" panose="02020603050405020304" pitchFamily="18" charset="0"/>
              </a:rPr>
              <a:t>2</a:t>
            </a:r>
            <a:endParaRPr lang="en-US" sz="1950" dirty="0">
              <a:latin typeface="Times New Roman" panose="02020603050405020304" pitchFamily="18" charset="0"/>
              <a:cs typeface="Times New Roman" panose="02020603050405020304" pitchFamily="18" charset="0"/>
            </a:endParaRPr>
          </a:p>
        </p:txBody>
      </p:sp>
      <p:sp>
        <p:nvSpPr>
          <p:cNvPr id="10" name="Text 6"/>
          <p:cNvSpPr/>
          <p:nvPr/>
        </p:nvSpPr>
        <p:spPr>
          <a:xfrm>
            <a:off x="5842159" y="3336608"/>
            <a:ext cx="2648664" cy="331113"/>
          </a:xfrm>
          <a:prstGeom prst="rect">
            <a:avLst/>
          </a:prstGeom>
          <a:noFill/>
          <a:ln/>
        </p:spPr>
        <p:txBody>
          <a:bodyPr wrap="none" lIns="0" tIns="0" rIns="0" bIns="0" rtlCol="0" anchor="t"/>
          <a:lstStyle/>
          <a:p>
            <a:pPr>
              <a:lnSpc>
                <a:spcPts val="2600"/>
              </a:lnSpc>
            </a:pPr>
            <a:r>
              <a:rPr lang="en-US" sz="1600" b="1" dirty="0">
                <a:solidFill>
                  <a:schemeClr val="bg1"/>
                </a:solidFill>
                <a:latin typeface="Times New Roman" panose="02020603050405020304" pitchFamily="18" charset="0"/>
                <a:cs typeface="Times New Roman" panose="02020603050405020304" pitchFamily="18" charset="0"/>
              </a:rPr>
              <a:t>Student Performance Analytics</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1" name="Text 7"/>
          <p:cNvSpPr/>
          <p:nvPr/>
        </p:nvSpPr>
        <p:spPr>
          <a:xfrm>
            <a:off x="5842159" y="3786902"/>
            <a:ext cx="7894439" cy="635318"/>
          </a:xfrm>
          <a:prstGeom prst="rect">
            <a:avLst/>
          </a:prstGeom>
          <a:noFill/>
          <a:ln/>
        </p:spPr>
        <p:txBody>
          <a:bodyPr wrap="square" lIns="0" tIns="0" rIns="0" bIns="0" rtlCol="0" anchor="t"/>
          <a:lstStyle/>
          <a:p>
            <a:pPr lvl="0"/>
            <a:r>
              <a:rPr lang="en-US" sz="1600" dirty="0">
                <a:solidFill>
                  <a:schemeClr val="bg1"/>
                </a:solidFill>
                <a:latin typeface="Times New Roman" panose="02020603050405020304" pitchFamily="18" charset="0"/>
                <a:cs typeface="Times New Roman" panose="02020603050405020304" pitchFamily="18" charset="0"/>
              </a:rPr>
              <a:t>Providing detailed insights into student performance to aid educators in identifying learning gaps and improving teaching strategies.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2" name="Shape 8"/>
          <p:cNvSpPr/>
          <p:nvPr/>
        </p:nvSpPr>
        <p:spPr>
          <a:xfrm>
            <a:off x="5693212" y="4636056"/>
            <a:ext cx="8192333" cy="11430"/>
          </a:xfrm>
          <a:prstGeom prst="roundRect">
            <a:avLst>
              <a:gd name="adj" fmla="val 260699"/>
            </a:avLst>
          </a:prstGeom>
          <a:solidFill>
            <a:srgbClr val="662E42"/>
          </a:solidFill>
          <a:ln/>
        </p:spPr>
      </p:sp>
      <p:pic>
        <p:nvPicPr>
          <p:cNvPr id="13" name="Image 2" descr="preencoded.png"/>
          <p:cNvPicPr>
            <a:picLocks noChangeAspect="1"/>
          </p:cNvPicPr>
          <p:nvPr/>
        </p:nvPicPr>
        <p:blipFill>
          <a:blip r:embed="rId5"/>
          <a:stretch>
            <a:fillRect/>
          </a:stretch>
        </p:blipFill>
        <p:spPr>
          <a:xfrm>
            <a:off x="1547455" y="4670465"/>
            <a:ext cx="4915257" cy="1482804"/>
          </a:xfrm>
          <a:prstGeom prst="rect">
            <a:avLst/>
          </a:prstGeom>
        </p:spPr>
      </p:pic>
      <p:sp>
        <p:nvSpPr>
          <p:cNvPr id="14" name="Text 9"/>
          <p:cNvSpPr/>
          <p:nvPr/>
        </p:nvSpPr>
        <p:spPr>
          <a:xfrm>
            <a:off x="3929301" y="5213152"/>
            <a:ext cx="151448" cy="397312"/>
          </a:xfrm>
          <a:prstGeom prst="rect">
            <a:avLst/>
          </a:prstGeom>
          <a:noFill/>
          <a:ln/>
        </p:spPr>
        <p:txBody>
          <a:bodyPr wrap="none" lIns="0" tIns="0" rIns="0" bIns="0" rtlCol="0" anchor="t"/>
          <a:lstStyle/>
          <a:p>
            <a:pPr marL="0" indent="0" algn="ctr">
              <a:lnSpc>
                <a:spcPts val="3100"/>
              </a:lnSpc>
              <a:buNone/>
            </a:pPr>
            <a:r>
              <a:rPr lang="en-US" sz="1950" b="1" dirty="0">
                <a:solidFill>
                  <a:srgbClr val="F4CAB8"/>
                </a:solidFill>
                <a:latin typeface="Times New Roman" panose="02020603050405020304" pitchFamily="18" charset="0"/>
                <a:ea typeface="Brygada 1918 Bold" pitchFamily="34" charset="-122"/>
                <a:cs typeface="Times New Roman" panose="02020603050405020304" pitchFamily="18" charset="0"/>
              </a:rPr>
              <a:t>3</a:t>
            </a:r>
            <a:endParaRPr lang="en-US" sz="1950" dirty="0">
              <a:latin typeface="Times New Roman" panose="02020603050405020304" pitchFamily="18" charset="0"/>
              <a:cs typeface="Times New Roman" panose="02020603050405020304" pitchFamily="18" charset="0"/>
            </a:endParaRPr>
          </a:p>
        </p:txBody>
      </p:sp>
      <p:sp>
        <p:nvSpPr>
          <p:cNvPr id="15" name="Text 10"/>
          <p:cNvSpPr/>
          <p:nvPr/>
        </p:nvSpPr>
        <p:spPr>
          <a:xfrm>
            <a:off x="6661309" y="4869061"/>
            <a:ext cx="2945368" cy="331113"/>
          </a:xfrm>
          <a:prstGeom prst="rect">
            <a:avLst/>
          </a:prstGeom>
          <a:noFill/>
          <a:ln/>
        </p:spPr>
        <p:txBody>
          <a:bodyPr wrap="none" lIns="0" tIns="0" rIns="0" bIns="0" rtlCol="0" anchor="t"/>
          <a:lstStyle/>
          <a:p>
            <a:pPr>
              <a:lnSpc>
                <a:spcPts val="2600"/>
              </a:lnSpc>
            </a:pPr>
            <a:r>
              <a:rPr lang="en-US" sz="1600" b="1" dirty="0">
                <a:solidFill>
                  <a:schemeClr val="bg1"/>
                </a:solidFill>
                <a:latin typeface="Times New Roman" panose="02020603050405020304" pitchFamily="18" charset="0"/>
                <a:cs typeface="Times New Roman" panose="02020603050405020304" pitchFamily="18" charset="0"/>
              </a:rPr>
              <a:t>Integration with Learning Management Systems (LMS)</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6" name="Text 11"/>
          <p:cNvSpPr/>
          <p:nvPr/>
        </p:nvSpPr>
        <p:spPr>
          <a:xfrm>
            <a:off x="6661309" y="5319355"/>
            <a:ext cx="7075289" cy="635318"/>
          </a:xfrm>
          <a:prstGeom prst="rect">
            <a:avLst/>
          </a:prstGeom>
          <a:noFill/>
          <a:ln/>
        </p:spPr>
        <p:txBody>
          <a:bodyPr wrap="square" lIns="0" tIns="0" rIns="0" bIns="0" rtlCol="0" anchor="t"/>
          <a:lstStyle/>
          <a:p>
            <a:pPr lvl="0"/>
            <a:r>
              <a:rPr lang="en-US" sz="1600" dirty="0">
                <a:solidFill>
                  <a:schemeClr val="bg1"/>
                </a:solidFill>
                <a:latin typeface="Times New Roman" panose="02020603050405020304" pitchFamily="18" charset="0"/>
                <a:cs typeface="Times New Roman" panose="02020603050405020304" pitchFamily="18" charset="0"/>
              </a:rPr>
              <a:t>Seamless integration with platforms like Moodle, Blackboard, and Google Classroom for streamlined educational workflows.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7" name="Shape 12"/>
          <p:cNvSpPr/>
          <p:nvPr/>
        </p:nvSpPr>
        <p:spPr>
          <a:xfrm>
            <a:off x="6512362" y="6168509"/>
            <a:ext cx="7373183" cy="11430"/>
          </a:xfrm>
          <a:prstGeom prst="roundRect">
            <a:avLst>
              <a:gd name="adj" fmla="val 260699"/>
            </a:avLst>
          </a:prstGeom>
          <a:solidFill>
            <a:srgbClr val="662E42"/>
          </a:solidFill>
          <a:ln/>
        </p:spPr>
      </p:sp>
      <p:sp>
        <p:nvSpPr>
          <p:cNvPr id="22" name="Rectangle 21">
            <a:extLst>
              <a:ext uri="{FF2B5EF4-FFF2-40B4-BE49-F238E27FC236}">
                <a16:creationId xmlns:a16="http://schemas.microsoft.com/office/drawing/2014/main" id="{67E421A7-9685-DA1F-255D-98FCEA48B884}"/>
              </a:ext>
            </a:extLst>
          </p:cNvPr>
          <p:cNvSpPr/>
          <p:nvPr/>
        </p:nvSpPr>
        <p:spPr>
          <a:xfrm>
            <a:off x="12801600" y="7752080"/>
            <a:ext cx="1727200" cy="386080"/>
          </a:xfrm>
          <a:prstGeom prst="rect">
            <a:avLst/>
          </a:prstGeom>
          <a:solidFill>
            <a:srgbClr val="5C2438"/>
          </a:solidFill>
          <a:ln>
            <a:solidFill>
              <a:srgbClr val="5C24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800080"/>
              </a:highlight>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150"/>
                            </p:stCondLst>
                            <p:childTnLst>
                              <p:par>
                                <p:cTn id="13" presetID="42"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50"/>
                                        <p:tgtEl>
                                          <p:spTgt spid="13"/>
                                        </p:tgtEl>
                                      </p:cBhvr>
                                    </p:animEffect>
                                    <p:anim calcmode="lin" valueType="num">
                                      <p:cBhvr>
                                        <p:cTn id="16" dur="150" fill="hold"/>
                                        <p:tgtEl>
                                          <p:spTgt spid="13"/>
                                        </p:tgtEl>
                                        <p:attrNameLst>
                                          <p:attrName>ppt_x</p:attrName>
                                        </p:attrNameLst>
                                      </p:cBhvr>
                                      <p:tavLst>
                                        <p:tav tm="0">
                                          <p:val>
                                            <p:strVal val="#ppt_x"/>
                                          </p:val>
                                        </p:tav>
                                        <p:tav tm="100000">
                                          <p:val>
                                            <p:strVal val="#ppt_x"/>
                                          </p:val>
                                        </p:tav>
                                      </p:tavLst>
                                    </p:anim>
                                    <p:anim calcmode="lin" valueType="num">
                                      <p:cBhvr>
                                        <p:cTn id="17" dur="150" fill="hold"/>
                                        <p:tgtEl>
                                          <p:spTgt spid="13"/>
                                        </p:tgtEl>
                                        <p:attrNameLst>
                                          <p:attrName>ppt_y</p:attrName>
                                        </p:attrNameLst>
                                      </p:cBhvr>
                                      <p:tavLst>
                                        <p:tav tm="0">
                                          <p:val>
                                            <p:strVal val="#ppt_y+.1"/>
                                          </p:val>
                                        </p:tav>
                                        <p:tav tm="100000">
                                          <p:val>
                                            <p:strVal val="#ppt_y"/>
                                          </p:val>
                                        </p:tav>
                                      </p:tavLst>
                                    </p:anim>
                                  </p:childTnLst>
                                </p:cTn>
                              </p:par>
                            </p:childTnLst>
                          </p:cTn>
                        </p:par>
                        <p:par>
                          <p:cTn id="18" fill="hold">
                            <p:stCondLst>
                              <p:cond delay="1300"/>
                            </p:stCondLst>
                            <p:childTnLst>
                              <p:par>
                                <p:cTn id="19" presetID="42"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50"/>
                                        <p:tgtEl>
                                          <p:spTgt spid="8"/>
                                        </p:tgtEl>
                                      </p:cBhvr>
                                    </p:animEffect>
                                    <p:anim calcmode="lin" valueType="num">
                                      <p:cBhvr>
                                        <p:cTn id="22" dur="150" fill="hold"/>
                                        <p:tgtEl>
                                          <p:spTgt spid="8"/>
                                        </p:tgtEl>
                                        <p:attrNameLst>
                                          <p:attrName>ppt_x</p:attrName>
                                        </p:attrNameLst>
                                      </p:cBhvr>
                                      <p:tavLst>
                                        <p:tav tm="0">
                                          <p:val>
                                            <p:strVal val="#ppt_x"/>
                                          </p:val>
                                        </p:tav>
                                        <p:tav tm="100000">
                                          <p:val>
                                            <p:strVal val="#ppt_x"/>
                                          </p:val>
                                        </p:tav>
                                      </p:tavLst>
                                    </p:anim>
                                    <p:anim calcmode="lin" valueType="num">
                                      <p:cBhvr>
                                        <p:cTn id="23" dur="15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145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50"/>
                                        <p:tgtEl>
                                          <p:spTgt spid="3"/>
                                        </p:tgtEl>
                                      </p:cBhvr>
                                    </p:animEffect>
                                    <p:anim calcmode="lin" valueType="num">
                                      <p:cBhvr>
                                        <p:cTn id="28" dur="150" fill="hold"/>
                                        <p:tgtEl>
                                          <p:spTgt spid="3"/>
                                        </p:tgtEl>
                                        <p:attrNameLst>
                                          <p:attrName>ppt_x</p:attrName>
                                        </p:attrNameLst>
                                      </p:cBhvr>
                                      <p:tavLst>
                                        <p:tav tm="0">
                                          <p:val>
                                            <p:strVal val="#ppt_x"/>
                                          </p:val>
                                        </p:tav>
                                        <p:tav tm="100000">
                                          <p:val>
                                            <p:strVal val="#ppt_x"/>
                                          </p:val>
                                        </p:tav>
                                      </p:tavLst>
                                    </p:anim>
                                    <p:anim calcmode="lin" valueType="num">
                                      <p:cBhvr>
                                        <p:cTn id="29" dur="150" fill="hold"/>
                                        <p:tgtEl>
                                          <p:spTgt spid="3"/>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5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5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150"/>
                                        <p:tgtEl>
                                          <p:spTgt spid="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9" grpId="0" animBg="1"/>
      <p:bldP spid="10" grpId="0" animBg="1"/>
      <p:bldP spid="11"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992173" y="129828"/>
            <a:ext cx="5486400" cy="8229600"/>
          </a:xfrm>
          <a:prstGeom prst="rect">
            <a:avLst/>
          </a:prstGeom>
        </p:spPr>
      </p:pic>
      <p:sp>
        <p:nvSpPr>
          <p:cNvPr id="3" name="Text 0"/>
          <p:cNvSpPr/>
          <p:nvPr/>
        </p:nvSpPr>
        <p:spPr>
          <a:xfrm>
            <a:off x="749260" y="1549837"/>
            <a:ext cx="5709404" cy="713542"/>
          </a:xfrm>
          <a:prstGeom prst="rect">
            <a:avLst/>
          </a:prstGeom>
          <a:noFill/>
          <a:ln/>
        </p:spPr>
        <p:txBody>
          <a:bodyPr wrap="none" lIns="0" tIns="0" rIns="0" bIns="0" rtlCol="0" anchor="t"/>
          <a:lstStyle/>
          <a:p>
            <a:pPr marL="0" indent="0">
              <a:lnSpc>
                <a:spcPts val="5600"/>
              </a:lnSpc>
              <a:buNone/>
            </a:pPr>
            <a:r>
              <a:rPr lang="en-US" sz="4450" b="1" dirty="0">
                <a:solidFill>
                  <a:srgbClr val="FFB393"/>
                </a:solidFill>
                <a:latin typeface="Times New Roman" panose="02020603050405020304" pitchFamily="18" charset="0"/>
                <a:ea typeface="Brygada 1918 Bold" pitchFamily="34" charset="-122"/>
                <a:cs typeface="Times New Roman" panose="02020603050405020304" pitchFamily="18" charset="0"/>
              </a:rPr>
              <a:t>Implementation</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749260" y="2566636"/>
            <a:ext cx="3715703" cy="2283023"/>
          </a:xfrm>
          <a:prstGeom prst="roundRect">
            <a:avLst>
              <a:gd name="adj" fmla="val 1407"/>
            </a:avLst>
          </a:prstGeom>
          <a:solidFill>
            <a:srgbClr val="4D1529"/>
          </a:solidFill>
          <a:ln/>
        </p:spPr>
        <p:txBody>
          <a:bodyPr/>
          <a:lstStyle/>
          <a:p>
            <a:endParaRPr lang="en-US" dirty="0"/>
          </a:p>
        </p:txBody>
      </p:sp>
      <p:sp>
        <p:nvSpPr>
          <p:cNvPr id="5" name="Text 2"/>
          <p:cNvSpPr/>
          <p:nvPr/>
        </p:nvSpPr>
        <p:spPr>
          <a:xfrm>
            <a:off x="749260" y="2634270"/>
            <a:ext cx="3862628" cy="3137857"/>
          </a:xfrm>
          <a:prstGeom prst="rect">
            <a:avLst/>
          </a:prstGeom>
          <a:noFill/>
          <a:ln/>
        </p:spPr>
        <p:txBody>
          <a:bodyPr wrap="none" lIns="0" tIns="0" rIns="0" bIns="0" rtlCol="0" anchor="t"/>
          <a:lstStyle/>
          <a:p>
            <a:pPr marL="342900" indent="-342900">
              <a:lnSpc>
                <a:spcPts val="2800"/>
              </a:lnSpc>
              <a:buAutoNum type="arabicPeriod"/>
            </a:pPr>
            <a:r>
              <a:rPr lang="en-US" b="1" dirty="0" err="1">
                <a:solidFill>
                  <a:schemeClr val="bg1"/>
                </a:solidFill>
                <a:latin typeface="Times New Roman" panose="02020603050405020304" pitchFamily="18" charset="0"/>
                <a:cs typeface="Times New Roman" panose="02020603050405020304" pitchFamily="18" charset="0"/>
              </a:rPr>
              <a:t>OpenAI</a:t>
            </a:r>
            <a:r>
              <a:rPr lang="en-US" b="1" dirty="0">
                <a:solidFill>
                  <a:schemeClr val="bg1"/>
                </a:solidFill>
                <a:latin typeface="Times New Roman" panose="02020603050405020304" pitchFamily="18" charset="0"/>
                <a:cs typeface="Times New Roman" panose="02020603050405020304" pitchFamily="18" charset="0"/>
              </a:rPr>
              <a:t>: </a:t>
            </a:r>
          </a:p>
          <a:p>
            <a:pPr>
              <a:lnSpc>
                <a:spcPts val="2800"/>
              </a:lnSpc>
            </a:pPr>
            <a:r>
              <a:rPr lang="en-US" b="1" dirty="0">
                <a:solidFill>
                  <a:schemeClr val="bg1"/>
                </a:solidFill>
                <a:latin typeface="Times New Roman" panose="02020603050405020304" pitchFamily="18" charset="0"/>
                <a:cs typeface="Times New Roman" panose="02020603050405020304" pitchFamily="18" charset="0"/>
              </a:rPr>
              <a:t>Integrate </a:t>
            </a:r>
            <a:r>
              <a:rPr lang="en-US" b="1" dirty="0" err="1">
                <a:solidFill>
                  <a:schemeClr val="bg1"/>
                </a:solidFill>
                <a:latin typeface="Times New Roman" panose="02020603050405020304" pitchFamily="18" charset="0"/>
                <a:cs typeface="Times New Roman" panose="02020603050405020304" pitchFamily="18" charset="0"/>
              </a:rPr>
              <a:t>OpenAI</a:t>
            </a:r>
            <a:r>
              <a:rPr lang="en-US" b="1" dirty="0">
                <a:solidFill>
                  <a:schemeClr val="bg1"/>
                </a:solidFill>
                <a:latin typeface="Times New Roman" panose="02020603050405020304" pitchFamily="18" charset="0"/>
                <a:cs typeface="Times New Roman" panose="02020603050405020304" pitchFamily="18" charset="0"/>
              </a:rPr>
              <a:t> in flask </a:t>
            </a:r>
          </a:p>
          <a:p>
            <a:pPr>
              <a:lnSpc>
                <a:spcPts val="2800"/>
              </a:lnSpc>
            </a:pPr>
            <a:r>
              <a:rPr lang="en-US" b="1" dirty="0">
                <a:solidFill>
                  <a:schemeClr val="bg1"/>
                </a:solidFill>
                <a:latin typeface="Times New Roman" panose="02020603050405020304" pitchFamily="18" charset="0"/>
                <a:cs typeface="Times New Roman" panose="02020603050405020304" pitchFamily="18" charset="0"/>
              </a:rPr>
              <a:t>by installing the SDK, setting the API</a:t>
            </a:r>
          </a:p>
          <a:p>
            <a:pPr>
              <a:lnSpc>
                <a:spcPts val="2800"/>
              </a:lnSpc>
            </a:pPr>
            <a:r>
              <a:rPr lang="en-US" b="1" dirty="0">
                <a:solidFill>
                  <a:schemeClr val="bg1"/>
                </a:solidFill>
                <a:latin typeface="Times New Roman" panose="02020603050405020304" pitchFamily="18" charset="0"/>
                <a:cs typeface="Times New Roman" panose="02020603050405020304" pitchFamily="18" charset="0"/>
              </a:rPr>
              <a:t>Key, and using </a:t>
            </a:r>
            <a:r>
              <a:rPr lang="en-US" b="1" dirty="0" err="1">
                <a:solidFill>
                  <a:schemeClr val="bg1"/>
                </a:solidFill>
                <a:latin typeface="Times New Roman" panose="02020603050405020304" pitchFamily="18" charset="0"/>
                <a:cs typeface="Times New Roman" panose="02020603050405020304" pitchFamily="18" charset="0"/>
              </a:rPr>
              <a:t>chatComplition.create</a:t>
            </a:r>
            <a:r>
              <a:rPr lang="en-US" b="1" dirty="0">
                <a:solidFill>
                  <a:schemeClr val="bg1"/>
                </a:solidFill>
                <a:latin typeface="Times New Roman" panose="02020603050405020304" pitchFamily="18" charset="0"/>
                <a:cs typeface="Times New Roman" panose="02020603050405020304" pitchFamily="18" charset="0"/>
              </a:rPr>
              <a:t>()</a:t>
            </a:r>
          </a:p>
          <a:p>
            <a:pPr>
              <a:lnSpc>
                <a:spcPts val="2800"/>
              </a:lnSpc>
            </a:pPr>
            <a:r>
              <a:rPr lang="en-US" b="1" dirty="0">
                <a:solidFill>
                  <a:schemeClr val="bg1"/>
                </a:solidFill>
                <a:latin typeface="Times New Roman" panose="02020603050405020304" pitchFamily="18" charset="0"/>
                <a:cs typeface="Times New Roman" panose="02020603050405020304" pitchFamily="18" charset="0"/>
              </a:rPr>
              <a:t>to generate AI response from prompts.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7" name="Shape 4"/>
          <p:cNvSpPr/>
          <p:nvPr/>
        </p:nvSpPr>
        <p:spPr>
          <a:xfrm>
            <a:off x="4679037" y="2584490"/>
            <a:ext cx="3715703" cy="2283023"/>
          </a:xfrm>
          <a:prstGeom prst="roundRect">
            <a:avLst>
              <a:gd name="adj" fmla="val 1407"/>
            </a:avLst>
          </a:prstGeom>
          <a:solidFill>
            <a:srgbClr val="4D1529"/>
          </a:solidFill>
          <a:ln/>
        </p:spPr>
      </p:sp>
      <p:sp>
        <p:nvSpPr>
          <p:cNvPr id="8" name="Text 5"/>
          <p:cNvSpPr/>
          <p:nvPr/>
        </p:nvSpPr>
        <p:spPr>
          <a:xfrm>
            <a:off x="4859537" y="2634270"/>
            <a:ext cx="2854643" cy="356830"/>
          </a:xfrm>
          <a:prstGeom prst="rect">
            <a:avLst/>
          </a:prstGeom>
          <a:noFill/>
          <a:ln/>
        </p:spPr>
        <p:txBody>
          <a:bodyPr wrap="none" lIns="0" tIns="0" rIns="0" bIns="0" rtlCol="0" anchor="t"/>
          <a:lstStyle/>
          <a:p>
            <a:pPr>
              <a:lnSpc>
                <a:spcPts val="2800"/>
              </a:lnSpc>
            </a:pPr>
            <a:r>
              <a:rPr lang="en-US" dirty="0">
                <a:solidFill>
                  <a:schemeClr val="bg1"/>
                </a:solidFill>
                <a:latin typeface="Times New Roman" panose="02020603050405020304" pitchFamily="18" charset="0"/>
                <a:cs typeface="Times New Roman" panose="02020603050405020304" pitchFamily="18" charset="0"/>
              </a:rPr>
              <a:t>LLM3: </a:t>
            </a:r>
          </a:p>
        </p:txBody>
      </p:sp>
      <p:sp>
        <p:nvSpPr>
          <p:cNvPr id="9" name="Text 6"/>
          <p:cNvSpPr/>
          <p:nvPr/>
        </p:nvSpPr>
        <p:spPr>
          <a:xfrm>
            <a:off x="4859537" y="2991100"/>
            <a:ext cx="3602352" cy="1761951"/>
          </a:xfrm>
          <a:prstGeom prst="rect">
            <a:avLst/>
          </a:prstGeom>
          <a:noFill/>
          <a:ln/>
        </p:spPr>
        <p:txBody>
          <a:bodyPr wrap="square" lIns="0" tIns="0" rIns="0" bIns="0" rtlCol="0" anchor="t"/>
          <a:lstStyle/>
          <a:p>
            <a:pPr lvl="0" algn="just">
              <a:lnSpc>
                <a:spcPct val="100000"/>
              </a:lnSpc>
              <a:buSzPts val="1000"/>
              <a:tabLst>
                <a:tab pos="457200" algn="l"/>
              </a:tabLst>
            </a:pPr>
            <a:r>
              <a:rPr lang="en-US" sz="1600" dirty="0">
                <a:solidFill>
                  <a:schemeClr val="bg1"/>
                </a:solidFill>
                <a:latin typeface="Times New Roman" panose="02020603050405020304" pitchFamily="18" charset="0"/>
                <a:cs typeface="Times New Roman" panose="02020603050405020304" pitchFamily="18" charset="0"/>
              </a:rPr>
              <a:t>LLM3 can be integrated into a flask app</a:t>
            </a:r>
          </a:p>
          <a:p>
            <a:pPr lvl="0" algn="just">
              <a:lnSpc>
                <a:spcPct val="100000"/>
              </a:lnSpc>
              <a:buSzPts val="1000"/>
              <a:tabLst>
                <a:tab pos="457200" algn="l"/>
              </a:tabLst>
            </a:pPr>
            <a:r>
              <a:rPr lang="en-US" sz="1600" dirty="0">
                <a:solidFill>
                  <a:schemeClr val="bg1"/>
                </a:solidFill>
                <a:latin typeface="Times New Roman" panose="02020603050405020304" pitchFamily="18" charset="0"/>
                <a:cs typeface="Times New Roman" panose="02020603050405020304" pitchFamily="18" charset="0"/>
              </a:rPr>
              <a:t>By loading the model with Hugging </a:t>
            </a:r>
          </a:p>
          <a:p>
            <a:pPr lvl="0" algn="just">
              <a:lnSpc>
                <a:spcPct val="100000"/>
              </a:lnSpc>
              <a:buSzPts val="1000"/>
              <a:tabLst>
                <a:tab pos="457200" algn="l"/>
              </a:tabLst>
            </a:pPr>
            <a:r>
              <a:rPr lang="en-US" sz="1600" dirty="0">
                <a:solidFill>
                  <a:schemeClr val="bg1"/>
                </a:solidFill>
                <a:latin typeface="Times New Roman" panose="02020603050405020304" pitchFamily="18" charset="0"/>
                <a:cs typeface="Times New Roman" panose="02020603050405020304" pitchFamily="18" charset="0"/>
              </a:rPr>
              <a:t>Face Transformers or using  an API,</a:t>
            </a:r>
          </a:p>
          <a:p>
            <a:pPr lvl="0" algn="just">
              <a:lnSpc>
                <a:spcPct val="100000"/>
              </a:lnSpc>
              <a:buSzPts val="1000"/>
              <a:tabLst>
                <a:tab pos="457200" algn="l"/>
              </a:tabLst>
            </a:pPr>
            <a:r>
              <a:rPr lang="en-US" sz="1600" dirty="0">
                <a:solidFill>
                  <a:schemeClr val="bg1"/>
                </a:solidFill>
                <a:latin typeface="Times New Roman" panose="02020603050405020304" pitchFamily="18" charset="0"/>
                <a:cs typeface="Times New Roman" panose="02020603050405020304" pitchFamily="18" charset="0"/>
              </a:rPr>
              <a:t>Then creating a route to send prompts and return generated response.</a:t>
            </a:r>
          </a:p>
        </p:txBody>
      </p:sp>
      <p:sp>
        <p:nvSpPr>
          <p:cNvPr id="10" name="Shape 7"/>
          <p:cNvSpPr/>
          <p:nvPr/>
        </p:nvSpPr>
        <p:spPr>
          <a:xfrm>
            <a:off x="749260" y="5081588"/>
            <a:ext cx="7645479" cy="1598176"/>
          </a:xfrm>
          <a:prstGeom prst="roundRect">
            <a:avLst>
              <a:gd name="adj" fmla="val 2010"/>
            </a:avLst>
          </a:prstGeom>
          <a:solidFill>
            <a:srgbClr val="4D1529"/>
          </a:solidFill>
          <a:ln/>
        </p:spPr>
      </p:sp>
      <p:sp>
        <p:nvSpPr>
          <p:cNvPr id="11" name="Text 8"/>
          <p:cNvSpPr/>
          <p:nvPr/>
        </p:nvSpPr>
        <p:spPr>
          <a:xfrm>
            <a:off x="963335" y="5295662"/>
            <a:ext cx="2854643" cy="356830"/>
          </a:xfrm>
          <a:prstGeom prst="rect">
            <a:avLst/>
          </a:prstGeom>
          <a:noFill/>
          <a:ln/>
        </p:spPr>
        <p:txBody>
          <a:bodyPr wrap="none" lIns="0" tIns="0" rIns="0" bIns="0" rtlCol="0" anchor="t"/>
          <a:lstStyle/>
          <a:p>
            <a:pPr>
              <a:lnSpc>
                <a:spcPts val="2800"/>
              </a:lnSpc>
            </a:pPr>
            <a:r>
              <a:rPr lang="en-US" sz="1600" b="1" dirty="0">
                <a:solidFill>
                  <a:schemeClr val="bg1"/>
                </a:solidFill>
                <a:latin typeface="Times New Roman" panose="02020603050405020304" pitchFamily="18" charset="0"/>
                <a:cs typeface="Times New Roman" panose="02020603050405020304" pitchFamily="18" charset="0"/>
              </a:rPr>
              <a:t>Automate Exam Paper Creation</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12" name="Text 9"/>
          <p:cNvSpPr/>
          <p:nvPr/>
        </p:nvSpPr>
        <p:spPr>
          <a:xfrm>
            <a:off x="929760" y="5666379"/>
            <a:ext cx="7217331" cy="684848"/>
          </a:xfrm>
          <a:prstGeom prst="rect">
            <a:avLst/>
          </a:prstGeom>
          <a:noFill/>
          <a:ln/>
        </p:spPr>
        <p:txBody>
          <a:bodyPr wrap="square" lIns="0" tIns="0" rIns="0" bIns="0" rtlCol="0" anchor="t"/>
          <a:lstStyle/>
          <a:p>
            <a:pPr lvl="0" algn="just">
              <a:lnSpc>
                <a:spcPct val="100000"/>
              </a:lnSpc>
              <a:buSzPts val="1000"/>
              <a:tabLst>
                <a:tab pos="457200" algn="l"/>
              </a:tabLst>
            </a:pPr>
            <a:r>
              <a:rPr lang="en-US" sz="1600" dirty="0">
                <a:solidFill>
                  <a:schemeClr val="bg1"/>
                </a:solidFill>
                <a:latin typeface="Times New Roman" panose="02020603050405020304" pitchFamily="18" charset="0"/>
                <a:cs typeface="Times New Roman" panose="02020603050405020304" pitchFamily="18" charset="0"/>
              </a:rPr>
              <a:t>The system automates the selection and arrangement of questions, saving time for teachers. By using predefined criteria like topic and difficulty, it ensures consistency and reduces manual effort in creating exam papers, making the process faster and more efficient. </a:t>
            </a:r>
            <a:endParaRPr lang="en-US" sz="16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75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86713" y="607576"/>
            <a:ext cx="4574500" cy="571738"/>
          </a:xfrm>
          <a:prstGeom prst="rect">
            <a:avLst/>
          </a:prstGeom>
          <a:noFill/>
          <a:ln/>
        </p:spPr>
        <p:txBody>
          <a:bodyPr wrap="none" lIns="0" tIns="0" rIns="0" bIns="0" rtlCol="0" anchor="t"/>
          <a:lstStyle/>
          <a:p>
            <a:pPr marL="0" indent="0">
              <a:lnSpc>
                <a:spcPts val="4500"/>
              </a:lnSpc>
              <a:buNone/>
            </a:pPr>
            <a:r>
              <a:rPr lang="en-US" sz="3600" b="1" dirty="0">
                <a:solidFill>
                  <a:srgbClr val="FFB393"/>
                </a:solidFill>
                <a:latin typeface="Times New Roman" panose="02020603050405020304" pitchFamily="18" charset="0"/>
                <a:ea typeface="Brygada 1918 Bold" pitchFamily="34" charset="-122"/>
                <a:cs typeface="Times New Roman" panose="02020603050405020304" pitchFamily="18" charset="0"/>
              </a:rPr>
              <a:t>Proposed Work</a:t>
            </a:r>
            <a:endParaRPr lang="en-US" sz="3600" dirty="0">
              <a:latin typeface="Times New Roman" panose="02020603050405020304" pitchFamily="18" charset="0"/>
              <a:cs typeface="Times New Roman" panose="02020603050405020304" pitchFamily="18" charset="0"/>
            </a:endParaRPr>
          </a:p>
        </p:txBody>
      </p:sp>
      <p:sp>
        <p:nvSpPr>
          <p:cNvPr id="4" name="Shape 1"/>
          <p:cNvSpPr/>
          <p:nvPr/>
        </p:nvSpPr>
        <p:spPr>
          <a:xfrm>
            <a:off x="6332577" y="1436608"/>
            <a:ext cx="22860" cy="6185297"/>
          </a:xfrm>
          <a:prstGeom prst="roundRect">
            <a:avLst>
              <a:gd name="adj" fmla="val 112564"/>
            </a:avLst>
          </a:prstGeom>
          <a:solidFill>
            <a:srgbClr val="662E42"/>
          </a:solidFill>
          <a:ln/>
        </p:spPr>
      </p:sp>
      <p:sp>
        <p:nvSpPr>
          <p:cNvPr id="5" name="Shape 2"/>
          <p:cNvSpPr/>
          <p:nvPr/>
        </p:nvSpPr>
        <p:spPr>
          <a:xfrm>
            <a:off x="6514088" y="1810941"/>
            <a:ext cx="600313" cy="22860"/>
          </a:xfrm>
          <a:prstGeom prst="roundRect">
            <a:avLst>
              <a:gd name="adj" fmla="val 112564"/>
            </a:avLst>
          </a:prstGeom>
          <a:solidFill>
            <a:srgbClr val="662E42"/>
          </a:solidFill>
          <a:ln/>
        </p:spPr>
      </p:sp>
      <p:sp>
        <p:nvSpPr>
          <p:cNvPr id="6" name="Shape 3"/>
          <p:cNvSpPr/>
          <p:nvPr/>
        </p:nvSpPr>
        <p:spPr>
          <a:xfrm>
            <a:off x="6151066" y="1629489"/>
            <a:ext cx="385882" cy="385882"/>
          </a:xfrm>
          <a:prstGeom prst="roundRect">
            <a:avLst>
              <a:gd name="adj" fmla="val 6668"/>
            </a:avLst>
          </a:prstGeom>
          <a:solidFill>
            <a:srgbClr val="4D1529"/>
          </a:solidFill>
          <a:ln/>
        </p:spPr>
      </p:sp>
      <p:sp>
        <p:nvSpPr>
          <p:cNvPr id="7" name="Text 4"/>
          <p:cNvSpPr/>
          <p:nvPr/>
        </p:nvSpPr>
        <p:spPr>
          <a:xfrm>
            <a:off x="6275368" y="1685211"/>
            <a:ext cx="137279" cy="274439"/>
          </a:xfrm>
          <a:prstGeom prst="rect">
            <a:avLst/>
          </a:prstGeom>
          <a:noFill/>
          <a:ln/>
        </p:spPr>
        <p:txBody>
          <a:bodyPr wrap="none" lIns="0" tIns="0" rIns="0" bIns="0" rtlCol="0" anchor="t"/>
          <a:lstStyle/>
          <a:p>
            <a:pPr marL="0" indent="0" algn="ctr">
              <a:lnSpc>
                <a:spcPts val="2150"/>
              </a:lnSpc>
              <a:buNone/>
            </a:pPr>
            <a:r>
              <a:rPr lang="en-US" sz="2150" b="1" dirty="0">
                <a:solidFill>
                  <a:srgbClr val="F4CAB8"/>
                </a:solidFill>
                <a:latin typeface="Times New Roman" panose="02020603050405020304" pitchFamily="18" charset="0"/>
                <a:ea typeface="Brygada 1918 Bold" pitchFamily="34" charset="-122"/>
                <a:cs typeface="Times New Roman" panose="02020603050405020304" pitchFamily="18" charset="0"/>
              </a:rPr>
              <a:t>1</a:t>
            </a:r>
            <a:endParaRPr lang="en-US" sz="2150" dirty="0">
              <a:latin typeface="Times New Roman" panose="02020603050405020304" pitchFamily="18" charset="0"/>
              <a:cs typeface="Times New Roman" panose="02020603050405020304" pitchFamily="18" charset="0"/>
            </a:endParaRPr>
          </a:p>
        </p:txBody>
      </p:sp>
      <p:sp>
        <p:nvSpPr>
          <p:cNvPr id="8" name="Text 5"/>
          <p:cNvSpPr/>
          <p:nvPr/>
        </p:nvSpPr>
        <p:spPr>
          <a:xfrm>
            <a:off x="7287458" y="1608058"/>
            <a:ext cx="3207544" cy="285869"/>
          </a:xfrm>
          <a:prstGeom prst="rect">
            <a:avLst/>
          </a:prstGeom>
          <a:noFill/>
          <a:ln/>
        </p:spPr>
        <p:txBody>
          <a:bodyPr wrap="none" lIns="0" tIns="0" rIns="0" bIns="0" rtlCol="0" anchor="t"/>
          <a:lstStyle/>
          <a:p>
            <a:pPr marL="0" indent="0" algn="l">
              <a:lnSpc>
                <a:spcPts val="2250"/>
              </a:lnSpc>
              <a:buNone/>
            </a:pPr>
            <a:r>
              <a:rPr lang="en-US" sz="1800" b="1" dirty="0">
                <a:solidFill>
                  <a:srgbClr val="F4CAB8"/>
                </a:solidFill>
                <a:latin typeface="Times New Roman" panose="02020603050405020304" pitchFamily="18" charset="0"/>
                <a:ea typeface="Brygada 1918 Bold" pitchFamily="34" charset="-122"/>
                <a:cs typeface="Times New Roman" panose="02020603050405020304" pitchFamily="18" charset="0"/>
              </a:rPr>
              <a:t>Phase 1: Research and Design</a:t>
            </a:r>
            <a:endParaRPr lang="en-US" sz="1800" dirty="0">
              <a:latin typeface="Times New Roman" panose="02020603050405020304" pitchFamily="18" charset="0"/>
              <a:cs typeface="Times New Roman" panose="02020603050405020304" pitchFamily="18" charset="0"/>
            </a:endParaRPr>
          </a:p>
        </p:txBody>
      </p:sp>
      <p:sp>
        <p:nvSpPr>
          <p:cNvPr id="9" name="Text 6"/>
          <p:cNvSpPr/>
          <p:nvPr/>
        </p:nvSpPr>
        <p:spPr>
          <a:xfrm>
            <a:off x="7287458" y="1996797"/>
            <a:ext cx="6742628" cy="548878"/>
          </a:xfrm>
          <a:prstGeom prst="rect">
            <a:avLst/>
          </a:prstGeom>
          <a:noFill/>
          <a:ln/>
        </p:spPr>
        <p:txBody>
          <a:bodyPr wrap="square" lIns="0" tIns="0" rIns="0" bIns="0" rtlCol="0" anchor="t"/>
          <a:lstStyle/>
          <a:p>
            <a:pPr marL="0" indent="0" algn="l">
              <a:lnSpc>
                <a:spcPts val="2150"/>
              </a:lnSpc>
              <a:buNone/>
            </a:pPr>
            <a:r>
              <a:rPr lang="en-US" sz="1350" dirty="0">
                <a:solidFill>
                  <a:srgbClr val="F4CAB8"/>
                </a:solidFill>
                <a:latin typeface="Times New Roman" panose="02020603050405020304" pitchFamily="18" charset="0"/>
                <a:ea typeface="Montserrat Medium" pitchFamily="34" charset="-122"/>
                <a:cs typeface="Times New Roman" panose="02020603050405020304" pitchFamily="18" charset="0"/>
              </a:rPr>
              <a:t>Conduct thorough research on existing exam paper generation methods and design a conceptual framework for the automatic generator.</a:t>
            </a:r>
            <a:endParaRPr lang="en-US" sz="1350" dirty="0">
              <a:latin typeface="Times New Roman" panose="02020603050405020304" pitchFamily="18" charset="0"/>
              <a:cs typeface="Times New Roman" panose="02020603050405020304" pitchFamily="18" charset="0"/>
            </a:endParaRPr>
          </a:p>
        </p:txBody>
      </p:sp>
      <p:sp>
        <p:nvSpPr>
          <p:cNvPr id="10" name="Shape 7"/>
          <p:cNvSpPr/>
          <p:nvPr/>
        </p:nvSpPr>
        <p:spPr>
          <a:xfrm>
            <a:off x="6514088" y="3262908"/>
            <a:ext cx="600313" cy="22860"/>
          </a:xfrm>
          <a:prstGeom prst="roundRect">
            <a:avLst>
              <a:gd name="adj" fmla="val 112564"/>
            </a:avLst>
          </a:prstGeom>
          <a:solidFill>
            <a:srgbClr val="662E42"/>
          </a:solidFill>
          <a:ln/>
        </p:spPr>
      </p:sp>
      <p:sp>
        <p:nvSpPr>
          <p:cNvPr id="11" name="Shape 8"/>
          <p:cNvSpPr/>
          <p:nvPr/>
        </p:nvSpPr>
        <p:spPr>
          <a:xfrm>
            <a:off x="6151066" y="3081457"/>
            <a:ext cx="385882" cy="385882"/>
          </a:xfrm>
          <a:prstGeom prst="roundRect">
            <a:avLst>
              <a:gd name="adj" fmla="val 6668"/>
            </a:avLst>
          </a:prstGeom>
          <a:solidFill>
            <a:srgbClr val="4D1529"/>
          </a:solidFill>
          <a:ln/>
        </p:spPr>
      </p:sp>
      <p:sp>
        <p:nvSpPr>
          <p:cNvPr id="12" name="Text 9"/>
          <p:cNvSpPr/>
          <p:nvPr/>
        </p:nvSpPr>
        <p:spPr>
          <a:xfrm>
            <a:off x="6265724" y="3137178"/>
            <a:ext cx="156448" cy="274439"/>
          </a:xfrm>
          <a:prstGeom prst="rect">
            <a:avLst/>
          </a:prstGeom>
          <a:noFill/>
          <a:ln/>
        </p:spPr>
        <p:txBody>
          <a:bodyPr wrap="none" lIns="0" tIns="0" rIns="0" bIns="0" rtlCol="0" anchor="t"/>
          <a:lstStyle/>
          <a:p>
            <a:pPr marL="0" indent="0" algn="ctr">
              <a:lnSpc>
                <a:spcPts val="2150"/>
              </a:lnSpc>
              <a:buNone/>
            </a:pPr>
            <a:r>
              <a:rPr lang="en-US" sz="2150" b="1" dirty="0">
                <a:solidFill>
                  <a:srgbClr val="F4CAB8"/>
                </a:solidFill>
                <a:latin typeface="Times New Roman" panose="02020603050405020304" pitchFamily="18" charset="0"/>
                <a:ea typeface="Brygada 1918 Bold" pitchFamily="34" charset="-122"/>
                <a:cs typeface="Times New Roman" panose="02020603050405020304" pitchFamily="18" charset="0"/>
              </a:rPr>
              <a:t>2</a:t>
            </a:r>
            <a:endParaRPr lang="en-US" sz="2150" dirty="0">
              <a:latin typeface="Times New Roman" panose="02020603050405020304" pitchFamily="18" charset="0"/>
              <a:cs typeface="Times New Roman" panose="02020603050405020304" pitchFamily="18" charset="0"/>
            </a:endParaRPr>
          </a:p>
        </p:txBody>
      </p:sp>
      <p:sp>
        <p:nvSpPr>
          <p:cNvPr id="13" name="Text 10"/>
          <p:cNvSpPr/>
          <p:nvPr/>
        </p:nvSpPr>
        <p:spPr>
          <a:xfrm>
            <a:off x="7287458" y="3060025"/>
            <a:ext cx="2398514" cy="285869"/>
          </a:xfrm>
          <a:prstGeom prst="rect">
            <a:avLst/>
          </a:prstGeom>
          <a:noFill/>
          <a:ln/>
        </p:spPr>
        <p:txBody>
          <a:bodyPr wrap="none" lIns="0" tIns="0" rIns="0" bIns="0" rtlCol="0" anchor="t"/>
          <a:lstStyle/>
          <a:p>
            <a:pPr marL="0" indent="0" algn="l">
              <a:lnSpc>
                <a:spcPts val="2250"/>
              </a:lnSpc>
              <a:buNone/>
            </a:pPr>
            <a:r>
              <a:rPr lang="en-US" sz="1800" b="1" dirty="0">
                <a:solidFill>
                  <a:srgbClr val="F4CAB8"/>
                </a:solidFill>
                <a:latin typeface="Times New Roman" panose="02020603050405020304" pitchFamily="18" charset="0"/>
                <a:ea typeface="Brygada 1918 Bold" pitchFamily="34" charset="-122"/>
                <a:cs typeface="Times New Roman" panose="02020603050405020304" pitchFamily="18" charset="0"/>
              </a:rPr>
              <a:t>Phase 2: Development</a:t>
            </a:r>
            <a:endParaRPr lang="en-US" sz="1800" dirty="0">
              <a:latin typeface="Times New Roman" panose="02020603050405020304" pitchFamily="18" charset="0"/>
              <a:cs typeface="Times New Roman" panose="02020603050405020304" pitchFamily="18" charset="0"/>
            </a:endParaRPr>
          </a:p>
        </p:txBody>
      </p:sp>
      <p:sp>
        <p:nvSpPr>
          <p:cNvPr id="14" name="Text 11"/>
          <p:cNvSpPr/>
          <p:nvPr/>
        </p:nvSpPr>
        <p:spPr>
          <a:xfrm>
            <a:off x="7287458" y="3448764"/>
            <a:ext cx="6742628" cy="823317"/>
          </a:xfrm>
          <a:prstGeom prst="rect">
            <a:avLst/>
          </a:prstGeom>
          <a:noFill/>
          <a:ln/>
        </p:spPr>
        <p:txBody>
          <a:bodyPr wrap="square" lIns="0" tIns="0" rIns="0" bIns="0" rtlCol="0" anchor="t"/>
          <a:lstStyle/>
          <a:p>
            <a:pPr marL="0" indent="0" algn="l">
              <a:lnSpc>
                <a:spcPts val="2150"/>
              </a:lnSpc>
              <a:buNone/>
            </a:pPr>
            <a:r>
              <a:rPr lang="en-US" sz="1350" dirty="0">
                <a:solidFill>
                  <a:srgbClr val="F4CAB8"/>
                </a:solidFill>
                <a:latin typeface="Times New Roman" panose="02020603050405020304" pitchFamily="18" charset="0"/>
                <a:ea typeface="Montserrat Medium" pitchFamily="34" charset="-122"/>
                <a:cs typeface="Times New Roman" panose="02020603050405020304" pitchFamily="18" charset="0"/>
              </a:rPr>
              <a:t>Develop the software application based on the designed framework, including a question bank, paper structure templates, and the generation algorithm.</a:t>
            </a:r>
            <a:endParaRPr lang="en-US" sz="1350" dirty="0">
              <a:latin typeface="Times New Roman" panose="02020603050405020304" pitchFamily="18" charset="0"/>
              <a:cs typeface="Times New Roman" panose="02020603050405020304" pitchFamily="18" charset="0"/>
            </a:endParaRPr>
          </a:p>
        </p:txBody>
      </p:sp>
      <p:sp>
        <p:nvSpPr>
          <p:cNvPr id="15" name="Shape 12"/>
          <p:cNvSpPr/>
          <p:nvPr/>
        </p:nvSpPr>
        <p:spPr>
          <a:xfrm>
            <a:off x="6514088" y="4989314"/>
            <a:ext cx="600313" cy="22860"/>
          </a:xfrm>
          <a:prstGeom prst="roundRect">
            <a:avLst>
              <a:gd name="adj" fmla="val 112564"/>
            </a:avLst>
          </a:prstGeom>
          <a:solidFill>
            <a:srgbClr val="662E42"/>
          </a:solidFill>
          <a:ln/>
        </p:spPr>
      </p:sp>
      <p:sp>
        <p:nvSpPr>
          <p:cNvPr id="16" name="Shape 13"/>
          <p:cNvSpPr/>
          <p:nvPr/>
        </p:nvSpPr>
        <p:spPr>
          <a:xfrm>
            <a:off x="6151066" y="4807863"/>
            <a:ext cx="385882" cy="385882"/>
          </a:xfrm>
          <a:prstGeom prst="roundRect">
            <a:avLst>
              <a:gd name="adj" fmla="val 6668"/>
            </a:avLst>
          </a:prstGeom>
          <a:solidFill>
            <a:srgbClr val="4D1529"/>
          </a:solidFill>
          <a:ln/>
        </p:spPr>
      </p:sp>
      <p:sp>
        <p:nvSpPr>
          <p:cNvPr id="17" name="Text 14"/>
          <p:cNvSpPr/>
          <p:nvPr/>
        </p:nvSpPr>
        <p:spPr>
          <a:xfrm>
            <a:off x="6260247" y="4863584"/>
            <a:ext cx="167521" cy="274439"/>
          </a:xfrm>
          <a:prstGeom prst="rect">
            <a:avLst/>
          </a:prstGeom>
          <a:noFill/>
          <a:ln/>
        </p:spPr>
        <p:txBody>
          <a:bodyPr wrap="none" lIns="0" tIns="0" rIns="0" bIns="0" rtlCol="0" anchor="t"/>
          <a:lstStyle/>
          <a:p>
            <a:pPr marL="0" indent="0" algn="ctr">
              <a:lnSpc>
                <a:spcPts val="2150"/>
              </a:lnSpc>
              <a:buNone/>
            </a:pPr>
            <a:r>
              <a:rPr lang="en-US" sz="2150" b="1" dirty="0">
                <a:solidFill>
                  <a:srgbClr val="F4CAB8"/>
                </a:solidFill>
                <a:latin typeface="Times New Roman" panose="02020603050405020304" pitchFamily="18" charset="0"/>
                <a:ea typeface="Brygada 1918 Bold" pitchFamily="34" charset="-122"/>
                <a:cs typeface="Times New Roman" panose="02020603050405020304" pitchFamily="18" charset="0"/>
              </a:rPr>
              <a:t>3</a:t>
            </a:r>
            <a:endParaRPr lang="en-US" sz="2150" dirty="0">
              <a:latin typeface="Times New Roman" panose="02020603050405020304" pitchFamily="18" charset="0"/>
              <a:cs typeface="Times New Roman" panose="02020603050405020304" pitchFamily="18" charset="0"/>
            </a:endParaRPr>
          </a:p>
        </p:txBody>
      </p:sp>
      <p:sp>
        <p:nvSpPr>
          <p:cNvPr id="18" name="Text 15"/>
          <p:cNvSpPr/>
          <p:nvPr/>
        </p:nvSpPr>
        <p:spPr>
          <a:xfrm>
            <a:off x="7287458" y="4786432"/>
            <a:ext cx="3420785" cy="285869"/>
          </a:xfrm>
          <a:prstGeom prst="rect">
            <a:avLst/>
          </a:prstGeom>
          <a:noFill/>
          <a:ln/>
        </p:spPr>
        <p:txBody>
          <a:bodyPr wrap="none" lIns="0" tIns="0" rIns="0" bIns="0" rtlCol="0" anchor="t"/>
          <a:lstStyle/>
          <a:p>
            <a:pPr marL="0" indent="0" algn="l">
              <a:lnSpc>
                <a:spcPts val="2250"/>
              </a:lnSpc>
              <a:buNone/>
            </a:pPr>
            <a:r>
              <a:rPr lang="en-US" sz="1800" b="1" dirty="0">
                <a:solidFill>
                  <a:srgbClr val="F4CAB8"/>
                </a:solidFill>
                <a:latin typeface="Times New Roman" panose="02020603050405020304" pitchFamily="18" charset="0"/>
                <a:ea typeface="Brygada 1918 Bold" pitchFamily="34" charset="-122"/>
                <a:cs typeface="Times New Roman" panose="02020603050405020304" pitchFamily="18" charset="0"/>
              </a:rPr>
              <a:t>Phase 3: Testing and Validation</a:t>
            </a:r>
            <a:endParaRPr lang="en-US" sz="1800" dirty="0">
              <a:latin typeface="Times New Roman" panose="02020603050405020304" pitchFamily="18" charset="0"/>
              <a:cs typeface="Times New Roman" panose="02020603050405020304" pitchFamily="18" charset="0"/>
            </a:endParaRPr>
          </a:p>
        </p:txBody>
      </p:sp>
      <p:sp>
        <p:nvSpPr>
          <p:cNvPr id="19" name="Text 16"/>
          <p:cNvSpPr/>
          <p:nvPr/>
        </p:nvSpPr>
        <p:spPr>
          <a:xfrm>
            <a:off x="7287458" y="5175171"/>
            <a:ext cx="6742628" cy="823317"/>
          </a:xfrm>
          <a:prstGeom prst="rect">
            <a:avLst/>
          </a:prstGeom>
          <a:noFill/>
          <a:ln/>
        </p:spPr>
        <p:txBody>
          <a:bodyPr wrap="square" lIns="0" tIns="0" rIns="0" bIns="0" rtlCol="0" anchor="t"/>
          <a:lstStyle/>
          <a:p>
            <a:pPr marL="0" indent="0" algn="l">
              <a:lnSpc>
                <a:spcPts val="2150"/>
              </a:lnSpc>
              <a:buNone/>
            </a:pPr>
            <a:r>
              <a:rPr lang="en-US" sz="1350" dirty="0">
                <a:solidFill>
                  <a:srgbClr val="F4CAB8"/>
                </a:solidFill>
                <a:latin typeface="Times New Roman" panose="02020603050405020304" pitchFamily="18" charset="0"/>
                <a:ea typeface="Montserrat Medium" pitchFamily="34" charset="-122"/>
                <a:cs typeface="Times New Roman" panose="02020603050405020304" pitchFamily="18" charset="0"/>
              </a:rPr>
              <a:t>Thoroughly test the developed application, ensure its functionality and accuracy, and validate its effectiveness through simulations and real-world scenarios.</a:t>
            </a:r>
            <a:endParaRPr lang="en-US" sz="1350" dirty="0">
              <a:latin typeface="Times New Roman" panose="02020603050405020304" pitchFamily="18" charset="0"/>
              <a:cs typeface="Times New Roman" panose="02020603050405020304" pitchFamily="18" charset="0"/>
            </a:endParaRPr>
          </a:p>
        </p:txBody>
      </p:sp>
      <p:sp>
        <p:nvSpPr>
          <p:cNvPr id="20" name="Shape 17"/>
          <p:cNvSpPr/>
          <p:nvPr/>
        </p:nvSpPr>
        <p:spPr>
          <a:xfrm>
            <a:off x="6514088" y="6715720"/>
            <a:ext cx="600313" cy="22860"/>
          </a:xfrm>
          <a:prstGeom prst="roundRect">
            <a:avLst>
              <a:gd name="adj" fmla="val 112564"/>
            </a:avLst>
          </a:prstGeom>
          <a:solidFill>
            <a:srgbClr val="662E42"/>
          </a:solidFill>
          <a:ln/>
        </p:spPr>
      </p:sp>
      <p:sp>
        <p:nvSpPr>
          <p:cNvPr id="21" name="Shape 18"/>
          <p:cNvSpPr/>
          <p:nvPr/>
        </p:nvSpPr>
        <p:spPr>
          <a:xfrm>
            <a:off x="6151066" y="6534269"/>
            <a:ext cx="385882" cy="385882"/>
          </a:xfrm>
          <a:prstGeom prst="roundRect">
            <a:avLst>
              <a:gd name="adj" fmla="val 6668"/>
            </a:avLst>
          </a:prstGeom>
          <a:solidFill>
            <a:srgbClr val="4D1529"/>
          </a:solidFill>
          <a:ln/>
        </p:spPr>
      </p:sp>
      <p:sp>
        <p:nvSpPr>
          <p:cNvPr id="22" name="Text 19"/>
          <p:cNvSpPr/>
          <p:nvPr/>
        </p:nvSpPr>
        <p:spPr>
          <a:xfrm>
            <a:off x="6257508" y="6589990"/>
            <a:ext cx="172998" cy="274439"/>
          </a:xfrm>
          <a:prstGeom prst="rect">
            <a:avLst/>
          </a:prstGeom>
          <a:noFill/>
          <a:ln/>
        </p:spPr>
        <p:txBody>
          <a:bodyPr wrap="none" lIns="0" tIns="0" rIns="0" bIns="0" rtlCol="0" anchor="t"/>
          <a:lstStyle/>
          <a:p>
            <a:pPr marL="0" indent="0" algn="ctr">
              <a:lnSpc>
                <a:spcPts val="2150"/>
              </a:lnSpc>
              <a:buNone/>
            </a:pPr>
            <a:r>
              <a:rPr lang="en-US" sz="2150" b="1" dirty="0">
                <a:solidFill>
                  <a:srgbClr val="F4CAB8"/>
                </a:solidFill>
                <a:latin typeface="Times New Roman" panose="02020603050405020304" pitchFamily="18" charset="0"/>
                <a:ea typeface="Brygada 1918 Bold" pitchFamily="34" charset="-122"/>
                <a:cs typeface="Times New Roman" panose="02020603050405020304" pitchFamily="18" charset="0"/>
              </a:rPr>
              <a:t>4</a:t>
            </a:r>
            <a:endParaRPr lang="en-US" sz="2150" dirty="0">
              <a:latin typeface="Times New Roman" panose="02020603050405020304" pitchFamily="18" charset="0"/>
              <a:cs typeface="Times New Roman" panose="02020603050405020304" pitchFamily="18" charset="0"/>
            </a:endParaRPr>
          </a:p>
        </p:txBody>
      </p:sp>
      <p:sp>
        <p:nvSpPr>
          <p:cNvPr id="23" name="Text 20"/>
          <p:cNvSpPr/>
          <p:nvPr/>
        </p:nvSpPr>
        <p:spPr>
          <a:xfrm>
            <a:off x="7287458" y="6512838"/>
            <a:ext cx="4259104" cy="285869"/>
          </a:xfrm>
          <a:prstGeom prst="rect">
            <a:avLst/>
          </a:prstGeom>
          <a:noFill/>
          <a:ln/>
        </p:spPr>
        <p:txBody>
          <a:bodyPr wrap="none" lIns="0" tIns="0" rIns="0" bIns="0" rtlCol="0" anchor="t"/>
          <a:lstStyle/>
          <a:p>
            <a:pPr marL="0" indent="0" algn="l">
              <a:lnSpc>
                <a:spcPts val="2250"/>
              </a:lnSpc>
              <a:buNone/>
            </a:pPr>
            <a:r>
              <a:rPr lang="en-US" sz="1800" b="1" dirty="0">
                <a:solidFill>
                  <a:srgbClr val="F4CAB8"/>
                </a:solidFill>
                <a:latin typeface="Times New Roman" panose="02020603050405020304" pitchFamily="18" charset="0"/>
                <a:ea typeface="Brygada 1918 Bold" pitchFamily="34" charset="-122"/>
                <a:cs typeface="Times New Roman" panose="02020603050405020304" pitchFamily="18" charset="0"/>
              </a:rPr>
              <a:t>Phase 4: Deployment and Maintenance</a:t>
            </a:r>
            <a:endParaRPr lang="en-US" sz="1800" dirty="0">
              <a:latin typeface="Times New Roman" panose="02020603050405020304" pitchFamily="18" charset="0"/>
              <a:cs typeface="Times New Roman" panose="02020603050405020304" pitchFamily="18" charset="0"/>
            </a:endParaRPr>
          </a:p>
        </p:txBody>
      </p:sp>
      <p:sp>
        <p:nvSpPr>
          <p:cNvPr id="24" name="Text 21"/>
          <p:cNvSpPr/>
          <p:nvPr/>
        </p:nvSpPr>
        <p:spPr>
          <a:xfrm>
            <a:off x="7287458" y="6901577"/>
            <a:ext cx="6742628" cy="548878"/>
          </a:xfrm>
          <a:prstGeom prst="rect">
            <a:avLst/>
          </a:prstGeom>
          <a:noFill/>
          <a:ln/>
        </p:spPr>
        <p:txBody>
          <a:bodyPr wrap="square" lIns="0" tIns="0" rIns="0" bIns="0" rtlCol="0" anchor="t"/>
          <a:lstStyle/>
          <a:p>
            <a:pPr marL="0" indent="0" algn="l">
              <a:lnSpc>
                <a:spcPts val="2150"/>
              </a:lnSpc>
              <a:buNone/>
            </a:pPr>
            <a:r>
              <a:rPr lang="en-US" sz="1350" dirty="0">
                <a:solidFill>
                  <a:srgbClr val="F4CAB8"/>
                </a:solidFill>
                <a:latin typeface="Times New Roman" panose="02020603050405020304" pitchFamily="18" charset="0"/>
                <a:ea typeface="Montserrat Medium" pitchFamily="34" charset="-122"/>
                <a:cs typeface="Times New Roman" panose="02020603050405020304" pitchFamily="18" charset="0"/>
              </a:rPr>
              <a:t>Deploy the application for user adoption, provide ongoing support, and make necessary updates and enhancements.</a:t>
            </a:r>
            <a:endParaRPr lang="en-US" sz="1350" dirty="0">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54E2525A-B9BE-2DFB-AE22-4A2EFF219898}"/>
              </a:ext>
            </a:extLst>
          </p:cNvPr>
          <p:cNvSpPr/>
          <p:nvPr/>
        </p:nvSpPr>
        <p:spPr>
          <a:xfrm>
            <a:off x="12801600" y="7752080"/>
            <a:ext cx="1727200" cy="386080"/>
          </a:xfrm>
          <a:prstGeom prst="rect">
            <a:avLst/>
          </a:prstGeom>
          <a:solidFill>
            <a:srgbClr val="5C2438"/>
          </a:solidFill>
          <a:ln>
            <a:solidFill>
              <a:srgbClr val="5C24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800080"/>
              </a:highligh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1" presetClass="entr" presetSubtype="0" fill="hold" grpId="0" nodeType="withEffect">
                                  <p:stCondLst>
                                    <p:cond delay="0"/>
                                  </p:stCondLst>
                                  <p:iterate type="lt">
                                    <p:tmPct val="10000"/>
                                  </p:iterate>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3"/>
                                        </p:tgtEl>
                                        <p:attrNameLst>
                                          <p:attrName>ppt_y</p:attrName>
                                        </p:attrNameLst>
                                      </p:cBhvr>
                                      <p:tavLst>
                                        <p:tav tm="0">
                                          <p:val>
                                            <p:strVal val="#ppt_y"/>
                                          </p:val>
                                        </p:tav>
                                        <p:tav tm="100000">
                                          <p:val>
                                            <p:strVal val="#ppt_y"/>
                                          </p:val>
                                        </p:tav>
                                      </p:tavLst>
                                    </p:anim>
                                    <p:anim calcmode="lin" valueType="num">
                                      <p:cBhvr>
                                        <p:cTn id="12"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3"/>
                                        </p:tgtEl>
                                      </p:cBhvr>
                                    </p:animEffect>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1"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0-#ppt_h/2"/>
                                          </p:val>
                                        </p:tav>
                                        <p:tav tm="100000">
                                          <p:val>
                                            <p:strVal val="#ppt_y"/>
                                          </p:val>
                                        </p:tav>
                                      </p:tavLst>
                                    </p:anim>
                                  </p:childTnLst>
                                </p:cTn>
                              </p:par>
                              <p:par>
                                <p:cTn id="27" presetID="2" presetClass="entr" presetSubtype="1"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0-#ppt_h/2"/>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23" presetClass="entr" presetSubtype="16"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500" fill="hold"/>
                                        <p:tgtEl>
                                          <p:spTgt spid="10"/>
                                        </p:tgtEl>
                                        <p:attrNameLst>
                                          <p:attrName>ppt_w</p:attrName>
                                        </p:attrNameLst>
                                      </p:cBhvr>
                                      <p:tavLst>
                                        <p:tav tm="0">
                                          <p:val>
                                            <p:fltVal val="0"/>
                                          </p:val>
                                        </p:tav>
                                        <p:tav tm="100000">
                                          <p:val>
                                            <p:strVal val="#ppt_w"/>
                                          </p:val>
                                        </p:tav>
                                      </p:tavLst>
                                    </p:anim>
                                    <p:anim calcmode="lin" valueType="num">
                                      <p:cBhvr>
                                        <p:cTn id="54" dur="500" fill="hold"/>
                                        <p:tgtEl>
                                          <p:spTgt spid="10"/>
                                        </p:tgtEl>
                                        <p:attrNameLst>
                                          <p:attrName>ppt_h</p:attrName>
                                        </p:attrNameLst>
                                      </p:cBhvr>
                                      <p:tavLst>
                                        <p:tav tm="0">
                                          <p:val>
                                            <p:flt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childTnLst>
                                </p:cTn>
                              </p:par>
                              <p:par>
                                <p:cTn id="63" presetID="22" presetClass="entr" presetSubtype="8"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wipe(left)">
                                      <p:cBhvr>
                                        <p:cTn id="68" dur="500"/>
                                        <p:tgtEl>
                                          <p:spTgt spid="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left)">
                                      <p:cBhvr>
                                        <p:cTn id="71" dur="500"/>
                                        <p:tgtEl>
                                          <p:spTgt spid="13"/>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left)">
                                      <p:cBhvr>
                                        <p:cTn id="74" dur="500"/>
                                        <p:tgtEl>
                                          <p:spTgt spid="14"/>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500"/>
                                        <p:tgtEl>
                                          <p:spTgt spid="19"/>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left)">
                                      <p:cBhvr>
                                        <p:cTn id="83" dur="500"/>
                                        <p:tgtEl>
                                          <p:spTgt spid="23"/>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wipe(left)">
                                      <p:cBhvr>
                                        <p:cTn id="8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2" grpId="0" animBg="1"/>
      <p:bldP spid="13" grpId="0" animBg="1"/>
      <p:bldP spid="14" grpId="0" animBg="1"/>
      <p:bldP spid="17" grpId="0" animBg="1"/>
      <p:bldP spid="18" grpId="0" animBg="1"/>
      <p:bldP spid="19"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2436" y="525066"/>
            <a:ext cx="5075039" cy="634365"/>
          </a:xfrm>
          <a:prstGeom prst="rect">
            <a:avLst/>
          </a:prstGeom>
          <a:noFill/>
          <a:ln/>
        </p:spPr>
        <p:txBody>
          <a:bodyPr wrap="none" lIns="0" tIns="0" rIns="0" bIns="0" rtlCol="0" anchor="t"/>
          <a:lstStyle/>
          <a:p>
            <a:pPr marL="0" indent="0">
              <a:lnSpc>
                <a:spcPts val="4950"/>
              </a:lnSpc>
              <a:buNone/>
            </a:pPr>
            <a:r>
              <a:rPr lang="en-US" sz="3950" b="1" dirty="0">
                <a:solidFill>
                  <a:srgbClr val="FFB393"/>
                </a:solidFill>
                <a:latin typeface="Times New Roman" panose="02020603050405020304" pitchFamily="18" charset="0"/>
                <a:ea typeface="Brygada 1918 Bold" pitchFamily="34" charset="-122"/>
                <a:cs typeface="Times New Roman" panose="02020603050405020304" pitchFamily="18" charset="0"/>
              </a:rPr>
              <a:t>Expected Outcomes</a:t>
            </a:r>
            <a:endParaRPr lang="en-US" sz="3950" dirty="0">
              <a:latin typeface="Times New Roman" panose="02020603050405020304" pitchFamily="18" charset="0"/>
              <a:cs typeface="Times New Roman" panose="02020603050405020304" pitchFamily="18" charset="0"/>
            </a:endParaRPr>
          </a:p>
        </p:txBody>
      </p:sp>
      <p:sp>
        <p:nvSpPr>
          <p:cNvPr id="5" name="Text 1"/>
          <p:cNvSpPr/>
          <p:nvPr/>
        </p:nvSpPr>
        <p:spPr>
          <a:xfrm>
            <a:off x="6152436" y="2110859"/>
            <a:ext cx="2537460" cy="317063"/>
          </a:xfrm>
          <a:prstGeom prst="rect">
            <a:avLst/>
          </a:prstGeom>
          <a:noFill/>
          <a:ln/>
        </p:spPr>
        <p:txBody>
          <a:bodyPr wrap="none" lIns="0" tIns="0" rIns="0" bIns="0" rtlCol="0" anchor="t"/>
          <a:lstStyle/>
          <a:p>
            <a:pPr marL="0" indent="0" algn="l">
              <a:lnSpc>
                <a:spcPts val="2450"/>
              </a:lnSpc>
              <a:buNone/>
            </a:pPr>
            <a:endParaRPr lang="en-US" sz="1950" dirty="0">
              <a:latin typeface="Times New Roman" panose="02020603050405020304" pitchFamily="18" charset="0"/>
              <a:cs typeface="Times New Roman" panose="02020603050405020304" pitchFamily="18" charset="0"/>
            </a:endParaRPr>
          </a:p>
        </p:txBody>
      </p:sp>
      <p:sp>
        <p:nvSpPr>
          <p:cNvPr id="6" name="Text 2"/>
          <p:cNvSpPr/>
          <p:nvPr/>
        </p:nvSpPr>
        <p:spPr>
          <a:xfrm>
            <a:off x="6152436" y="2542103"/>
            <a:ext cx="7811929" cy="608648"/>
          </a:xfrm>
          <a:prstGeom prst="rect">
            <a:avLst/>
          </a:prstGeom>
          <a:noFill/>
          <a:ln/>
        </p:spPr>
        <p:txBody>
          <a:bodyPr wrap="squar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sp>
        <p:nvSpPr>
          <p:cNvPr id="8" name="Text 3"/>
          <p:cNvSpPr/>
          <p:nvPr/>
        </p:nvSpPr>
        <p:spPr>
          <a:xfrm>
            <a:off x="6152436" y="4387691"/>
            <a:ext cx="2537460" cy="317063"/>
          </a:xfrm>
          <a:prstGeom prst="rect">
            <a:avLst/>
          </a:prstGeom>
          <a:noFill/>
          <a:ln/>
        </p:spPr>
        <p:txBody>
          <a:bodyPr wrap="none" lIns="0" tIns="0" rIns="0" bIns="0" rtlCol="0" anchor="t"/>
          <a:lstStyle/>
          <a:p>
            <a:pPr marL="0" indent="0" algn="l">
              <a:lnSpc>
                <a:spcPts val="2450"/>
              </a:lnSpc>
              <a:buNone/>
            </a:pPr>
            <a:endParaRPr lang="en-US" sz="1950" dirty="0">
              <a:latin typeface="Times New Roman" panose="02020603050405020304" pitchFamily="18" charset="0"/>
              <a:cs typeface="Times New Roman" panose="02020603050405020304" pitchFamily="18" charset="0"/>
            </a:endParaRPr>
          </a:p>
        </p:txBody>
      </p:sp>
      <p:sp>
        <p:nvSpPr>
          <p:cNvPr id="9" name="Text 4"/>
          <p:cNvSpPr/>
          <p:nvPr/>
        </p:nvSpPr>
        <p:spPr>
          <a:xfrm>
            <a:off x="6152436" y="4818936"/>
            <a:ext cx="7811929" cy="608648"/>
          </a:xfrm>
          <a:prstGeom prst="rect">
            <a:avLst/>
          </a:prstGeom>
          <a:noFill/>
          <a:ln/>
        </p:spPr>
        <p:txBody>
          <a:bodyPr wrap="square" lIns="0" tIns="0" rIns="0" bIns="0" rtlCol="0" anchor="t"/>
          <a:lstStyle/>
          <a:p>
            <a:pPr marL="0" indent="0" algn="l">
              <a:lnSpc>
                <a:spcPts val="2350"/>
              </a:lnSpc>
              <a:buNone/>
            </a:pPr>
            <a:endParaRPr lang="en-US" sz="1450" dirty="0">
              <a:latin typeface="Times New Roman" panose="02020603050405020304" pitchFamily="18" charset="0"/>
              <a:cs typeface="Times New Roman" panose="02020603050405020304" pitchFamily="18" charset="0"/>
            </a:endParaRPr>
          </a:p>
        </p:txBody>
      </p:sp>
      <p:sp>
        <p:nvSpPr>
          <p:cNvPr id="12" name="Text 6"/>
          <p:cNvSpPr/>
          <p:nvPr/>
        </p:nvSpPr>
        <p:spPr>
          <a:xfrm>
            <a:off x="5986182" y="1460767"/>
            <a:ext cx="7811929" cy="3545323"/>
          </a:xfrm>
          <a:prstGeom prst="rect">
            <a:avLst/>
          </a:prstGeom>
          <a:noFill/>
          <a:ln/>
        </p:spPr>
        <p:txBody>
          <a:bodyPr wrap="square" lIns="0" tIns="0" rIns="0" bIns="0" rtlCol="0" anchor="t"/>
          <a:lstStyle/>
          <a:p>
            <a:pPr marL="228600" marR="0" indent="0" algn="just">
              <a:lnSpc>
                <a:spcPct val="100000"/>
              </a:lnSpc>
              <a:buNone/>
              <a:tabLst>
                <a:tab pos="400050" algn="l"/>
              </a:tabLst>
            </a:pPr>
            <a:r>
              <a:rPr lang="en-US" sz="2000" b="1" dirty="0">
                <a:solidFill>
                  <a:schemeClr val="bg1"/>
                </a:solidFill>
                <a:latin typeface="Times New Roman" panose="02020603050405020304" pitchFamily="18" charset="0"/>
                <a:cs typeface="Times New Roman" panose="02020603050405020304" pitchFamily="18" charset="0"/>
              </a:rPr>
              <a:t>1.Automated Exam Generation:- </a:t>
            </a:r>
          </a:p>
          <a:p>
            <a:pPr marL="514350" marR="0" indent="-285750" algn="just">
              <a:lnSpc>
                <a:spcPct val="100000"/>
              </a:lnSpc>
              <a:buFont typeface="Wingdings" panose="05000000000000000000" pitchFamily="2" charset="2"/>
              <a:buChar char="Ø"/>
              <a:tabLst>
                <a:tab pos="400050" algn="l"/>
              </a:tabLst>
            </a:pPr>
            <a:r>
              <a:rPr lang="en-US" sz="2000" dirty="0">
                <a:solidFill>
                  <a:schemeClr val="bg1"/>
                </a:solidFill>
                <a:latin typeface="Times New Roman" panose="02020603050405020304" pitchFamily="18" charset="0"/>
                <a:cs typeface="Times New Roman" panose="02020603050405020304" pitchFamily="18" charset="0"/>
              </a:rPr>
              <a:t>Seamless creation of exam papers based on selected parameters like topic, chapter, and difficulty. </a:t>
            </a:r>
          </a:p>
          <a:p>
            <a:pPr marL="228600" marR="0" indent="0" algn="just">
              <a:lnSpc>
                <a:spcPct val="100000"/>
              </a:lnSpc>
              <a:buNone/>
              <a:tabLst>
                <a:tab pos="400050" algn="l"/>
              </a:tabLst>
            </a:pPr>
            <a:r>
              <a:rPr lang="en-US" sz="2000" b="1" dirty="0">
                <a:solidFill>
                  <a:schemeClr val="bg1"/>
                </a:solidFill>
                <a:latin typeface="Times New Roman" panose="02020603050405020304" pitchFamily="18" charset="0"/>
                <a:cs typeface="Times New Roman" panose="02020603050405020304" pitchFamily="18" charset="0"/>
              </a:rPr>
              <a:t>2. Customization:-</a:t>
            </a:r>
          </a:p>
          <a:p>
            <a:pPr marL="514350" marR="0" indent="-285750" algn="just">
              <a:lnSpc>
                <a:spcPct val="100000"/>
              </a:lnSpc>
              <a:buFont typeface="Wingdings" panose="05000000000000000000" pitchFamily="2" charset="2"/>
              <a:buChar char="Ø"/>
              <a:tabLst>
                <a:tab pos="400050" algn="l"/>
              </a:tabLst>
            </a:pP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Ability for educators to tailor exams according to their specific syllabus and preferences.</a:t>
            </a:r>
          </a:p>
          <a:p>
            <a:pPr marL="228600" marR="0" indent="0" algn="just">
              <a:lnSpc>
                <a:spcPct val="100000"/>
              </a:lnSpc>
              <a:buNone/>
              <a:tabLst>
                <a:tab pos="400050" algn="l"/>
              </a:tabLst>
            </a:pPr>
            <a:r>
              <a:rPr lang="en-US" sz="2000" b="1" dirty="0">
                <a:solidFill>
                  <a:schemeClr val="bg1"/>
                </a:solidFill>
                <a:latin typeface="Times New Roman" panose="02020603050405020304" pitchFamily="18" charset="0"/>
                <a:cs typeface="Times New Roman" panose="02020603050405020304" pitchFamily="18" charset="0"/>
              </a:rPr>
              <a:t>3. Time Efficiency:- </a:t>
            </a:r>
          </a:p>
          <a:p>
            <a:pPr marL="514350" marR="0" indent="-285750" algn="just">
              <a:lnSpc>
                <a:spcPct val="100000"/>
              </a:lnSpc>
              <a:buFont typeface="Wingdings" panose="05000000000000000000" pitchFamily="2" charset="2"/>
              <a:buChar char="Ø"/>
              <a:tabLst>
                <a:tab pos="400050" algn="l"/>
              </a:tabLst>
            </a:pP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Significant reduction in time spent on manual exam preparation.</a:t>
            </a:r>
          </a:p>
          <a:p>
            <a:pPr marL="228600" marR="0" indent="0" algn="just">
              <a:lnSpc>
                <a:spcPct val="100000"/>
              </a:lnSpc>
              <a:buNone/>
              <a:tabLst>
                <a:tab pos="400050" algn="l"/>
              </a:tabLst>
            </a:pPr>
            <a:r>
              <a:rPr lang="en-US" sz="20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4. </a:t>
            </a:r>
            <a:r>
              <a:rPr lang="en-US" sz="2000" b="1" dirty="0">
                <a:solidFill>
                  <a:schemeClr val="bg1"/>
                </a:solidFill>
                <a:latin typeface="Times New Roman" panose="02020603050405020304" pitchFamily="18" charset="0"/>
                <a:cs typeface="Times New Roman" panose="02020603050405020304" pitchFamily="18" charset="0"/>
              </a:rPr>
              <a:t>Error-Free Assessments:-</a:t>
            </a:r>
          </a:p>
          <a:p>
            <a:pPr marL="514350" indent="-285750" algn="just">
              <a:lnSpc>
                <a:spcPct val="100000"/>
              </a:lnSpc>
              <a:buFont typeface="Wingdings" panose="05000000000000000000" pitchFamily="2" charset="2"/>
              <a:buChar char="Ø"/>
              <a:tabLst>
                <a:tab pos="400050" algn="l"/>
              </a:tabLst>
            </a:pP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Ensures balanced coverage of topics and eliminates repetitive or incorrect questions.</a:t>
            </a:r>
          </a:p>
          <a:p>
            <a:pPr marL="228600" marR="0" indent="0" algn="just">
              <a:lnSpc>
                <a:spcPct val="100000"/>
              </a:lnSpc>
              <a:buNone/>
              <a:tabLst>
                <a:tab pos="400050" algn="l"/>
              </a:tabLst>
            </a:pPr>
            <a:r>
              <a:rPr lang="en-US" sz="2000" b="1" dirty="0">
                <a:solidFill>
                  <a:schemeClr val="bg1"/>
                </a:solidFill>
                <a:latin typeface="Times New Roman" panose="02020603050405020304" pitchFamily="18" charset="0"/>
                <a:cs typeface="Times New Roman" panose="02020603050405020304" pitchFamily="18" charset="0"/>
              </a:rPr>
              <a:t>5. Scalability:-</a:t>
            </a:r>
          </a:p>
          <a:p>
            <a:pPr marL="514350" indent="-285750" algn="just">
              <a:lnSpc>
                <a:spcPct val="100000"/>
              </a:lnSpc>
              <a:buFont typeface="Wingdings" panose="05000000000000000000" pitchFamily="2" charset="2"/>
              <a:buChar char="Ø"/>
              <a:tabLst>
                <a:tab pos="400050" algn="l"/>
              </a:tabLst>
            </a:pPr>
            <a:r>
              <a:rPr lang="en-US" sz="2000" b="1" dirty="0">
                <a:solidFill>
                  <a:schemeClr val="bg1"/>
                </a:solidFill>
                <a:latin typeface="Times New Roman" panose="02020603050405020304" pitchFamily="18" charset="0"/>
                <a:cs typeface="Times New Roman" panose="02020603050405020304" pitchFamily="18" charset="0"/>
              </a:rPr>
              <a:t> </a:t>
            </a:r>
            <a:r>
              <a:rPr lang="en-US" sz="2000" dirty="0">
                <a:solidFill>
                  <a:schemeClr val="bg1"/>
                </a:solidFill>
                <a:latin typeface="Times New Roman" panose="02020603050405020304" pitchFamily="18" charset="0"/>
                <a:cs typeface="Times New Roman" panose="02020603050405020304" pitchFamily="18" charset="0"/>
              </a:rPr>
              <a:t>The system supports multiple subjects and institutions, making it scalable for largescale use.</a:t>
            </a:r>
            <a:endParaRPr lang="en-US" sz="2000" dirty="0">
              <a:solidFill>
                <a:schemeClr val="bg1"/>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Rectangle 12">
            <a:extLst>
              <a:ext uri="{FF2B5EF4-FFF2-40B4-BE49-F238E27FC236}">
                <a16:creationId xmlns:a16="http://schemas.microsoft.com/office/drawing/2014/main" id="{478CF542-FEA4-0098-AC52-0BDAC8D3AAC8}"/>
              </a:ext>
            </a:extLst>
          </p:cNvPr>
          <p:cNvSpPr/>
          <p:nvPr/>
        </p:nvSpPr>
        <p:spPr>
          <a:xfrm>
            <a:off x="12801600" y="7752080"/>
            <a:ext cx="1727200" cy="386080"/>
          </a:xfrm>
          <a:prstGeom prst="rect">
            <a:avLst/>
          </a:prstGeom>
          <a:solidFill>
            <a:srgbClr val="5C2438"/>
          </a:solidFill>
          <a:ln>
            <a:solidFill>
              <a:srgbClr val="5C24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highlight>
                <a:srgbClr val="800080"/>
              </a:highligh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500" fill="hold"/>
                                        <p:tgtEl>
                                          <p:spTgt spid="3"/>
                                        </p:tgtEl>
                                        <p:attrNameLst>
                                          <p:attrName>ppt_x</p:attrName>
                                        </p:attrNameLst>
                                      </p:cBhvr>
                                      <p:tavLst>
                                        <p:tav tm="0">
                                          <p:val>
                                            <p:strVal val="#ppt_x"/>
                                          </p:val>
                                        </p:tav>
                                        <p:tav tm="100000">
                                          <p:val>
                                            <p:strVal val="#ppt_x"/>
                                          </p:val>
                                        </p:tav>
                                      </p:tavLst>
                                    </p:anim>
                                    <p:anim calcmode="lin" valueType="num">
                                      <p:cBhvr additive="base">
                                        <p:cTn id="11" dur="500" fill="hold"/>
                                        <p:tgtEl>
                                          <p:spTgt spid="3"/>
                                        </p:tgtEl>
                                        <p:attrNameLst>
                                          <p:attrName>ppt_y</p:attrName>
                                        </p:attrNameLst>
                                      </p:cBhvr>
                                      <p:tavLst>
                                        <p:tav tm="0">
                                          <p:val>
                                            <p:strVal val="0-#ppt_h/2"/>
                                          </p:val>
                                        </p:tav>
                                        <p:tav tm="100000">
                                          <p:val>
                                            <p:strVal val="#ppt_y"/>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TotalTime>
  <Words>660</Words>
  <Application>Microsoft Office PowerPoint</Application>
  <PresentationFormat>Custom</PresentationFormat>
  <Paragraphs>96</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Calibri Light</vt:lpstr>
      <vt:lpstr>Wingdings</vt:lpstr>
      <vt:lpstr>Arial</vt:lpstr>
      <vt:lpstr>Times New Roman</vt:lpstr>
      <vt:lpstr>Office Theme</vt:lpstr>
      <vt:lpstr>PowerPoint Presentation</vt:lpstr>
      <vt:lpstr>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Kartik Pawar</cp:lastModifiedBy>
  <cp:revision>8</cp:revision>
  <dcterms:created xsi:type="dcterms:W3CDTF">2024-12-15T14:50:05Z</dcterms:created>
  <dcterms:modified xsi:type="dcterms:W3CDTF">2025-04-12T03:12:51Z</dcterms:modified>
</cp:coreProperties>
</file>